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4" r:id="rId2"/>
    <p:sldId id="345" r:id="rId3"/>
    <p:sldId id="346" r:id="rId4"/>
    <p:sldId id="348" r:id="rId5"/>
    <p:sldId id="347" r:id="rId6"/>
    <p:sldId id="404" r:id="rId7"/>
    <p:sldId id="350" r:id="rId8"/>
    <p:sldId id="353" r:id="rId9"/>
    <p:sldId id="388" r:id="rId10"/>
    <p:sldId id="392" r:id="rId11"/>
    <p:sldId id="390" r:id="rId12"/>
    <p:sldId id="358" r:id="rId13"/>
    <p:sldId id="361" r:id="rId14"/>
    <p:sldId id="360" r:id="rId15"/>
    <p:sldId id="362" r:id="rId16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180"/>
    <a:srgbClr val="FFC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712" autoAdjust="0"/>
  </p:normalViewPr>
  <p:slideViewPr>
    <p:cSldViewPr snapToGrid="0">
      <p:cViewPr varScale="1">
        <p:scale>
          <a:sx n="107" d="100"/>
          <a:sy n="107" d="100"/>
        </p:scale>
        <p:origin x="-51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578D4-80E6-4100-BBC5-5B13F54F791E}" type="datetimeFigureOut">
              <a:rPr lang="pl-PL" smtClean="0"/>
              <a:pPr/>
              <a:t>2021-09-28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33B9B-76BE-43B5-92AD-F0696BD3FFB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7390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FB40D-862F-4B86-9C6B-08F0959C1240}" type="datetimeFigureOut">
              <a:rPr lang="pl-PL" smtClean="0"/>
              <a:pPr/>
              <a:t>2021-09-28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D88B5-A9A9-4B60-B69C-735576C46E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6817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C55A-E828-470C-92FE-D1C78ED45A0A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789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22B7-FCB2-44B1-8A37-585CD39F0E07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99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FD5E-C465-4E3B-B538-F9C768662964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0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0E69-8818-48B8-86BA-62040486E68A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39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77BF-1BC2-43CD-8AF6-E966B30FA1AC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1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29B8-8235-4BFB-B442-D74FD43858D1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87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353F-7A32-4779-9200-CB8CAAF57FD6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04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FFC9-6081-49B0-8EE3-0B8FEB8E3E9B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41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E266-217A-49BB-9E3B-F11E8F50795D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0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D6F6-8FB4-4168-ABF8-2235C41ED6C8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20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EEBA-F153-47FF-948E-A311A2ABB83A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66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BAD60-B975-4AC0-BFF5-ED8BBF7486F6}" type="datetime1">
              <a:rPr lang="pl-PL" smtClean="0"/>
              <a:pPr/>
              <a:t>2021-09-28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Wszelkie prawa zastrzeżone © Ośrodek Rozwoju Edukacji w Warszawie | www.ore.edu.pl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0CDF-0EB0-44EF-AF60-9AEE92BC93F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6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Materiał </a:t>
            </a:r>
            <a:r>
              <a:rPr lang="pl-PL" smtClean="0"/>
              <a:t>szkoleniowy </a:t>
            </a:r>
            <a:r>
              <a:rPr lang="pl-PL" dirty="0"/>
              <a:t>z zakresu:</a:t>
            </a:r>
          </a:p>
          <a:p>
            <a:r>
              <a:rPr lang="pl-PL" dirty="0"/>
              <a:t>matematyka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44" y="318707"/>
            <a:ext cx="2339123" cy="319125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05" y="5730747"/>
            <a:ext cx="2386589" cy="755906"/>
          </a:xfrm>
          <a:prstGeom prst="rect">
            <a:avLst/>
          </a:prstGeom>
          <a:noFill/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38" y="5730653"/>
            <a:ext cx="2845065" cy="756000"/>
          </a:xfrm>
          <a:prstGeom prst="rect">
            <a:avLst/>
          </a:prstGeom>
        </p:spPr>
      </p:pic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895379" y="6113979"/>
            <a:ext cx="4114800" cy="365125"/>
          </a:xfrm>
        </p:spPr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</p:spTree>
    <p:extLst>
      <p:ext uri="{BB962C8B-B14F-4D97-AF65-F5344CB8AC3E}">
        <p14:creationId xmlns:p14="http://schemas.microsoft.com/office/powerpoint/2010/main" val="297098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10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511954"/>
            <a:chOff x="179513" y="116632"/>
            <a:chExt cx="6904093" cy="733065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1028"/>
          <p:cNvSpPr>
            <a:spLocks noChangeArrowheads="1"/>
          </p:cNvSpPr>
          <p:nvPr/>
        </p:nvSpPr>
        <p:spPr bwMode="auto">
          <a:xfrm>
            <a:off x="247681" y="862553"/>
            <a:ext cx="102811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Przy ocenie rozwiązania obowiązuje całościowe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spojrzenie na rozwiązanie </a:t>
            </a:r>
          </a:p>
          <a:p>
            <a:pPr marL="342900" indent="-342900"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ustalenie, jak daleko uczeń dotarł na drodze do osiągnięcia celu (realizacji polecenia).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155406" y="3821648"/>
            <a:ext cx="2160000" cy="90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7630" tIns="43815" rIns="87630" bIns="43815" numCol="1" spcCol="1270" anchor="ctr" anchorCtr="0">
            <a:noAutofit/>
          </a:bodyPr>
          <a:lstStyle/>
          <a:p>
            <a:pPr lvl="0" algn="ctr" defTabSz="10223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dokonanie istotnego postępu</a:t>
            </a:r>
            <a:endParaRPr lang="pl-PL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329294" y="2937176"/>
            <a:ext cx="2160240" cy="180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7630" tIns="43815" rIns="87630" bIns="43815" numCol="1" spcCol="1270" anchor="t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000" dirty="0">
                <a:solidFill>
                  <a:schemeClr val="tx1"/>
                </a:solidFill>
              </a:rPr>
              <a:t>pokonanie zasadniczych 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trudności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endParaRPr lang="pl-PL" sz="2000" kern="1200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6514092" y="2048944"/>
            <a:ext cx="2160000" cy="270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7630" tIns="43815" rIns="87630" bIns="43815" numCol="1" spcCol="1270" anchor="t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rozwiązane bezbłędnie</a:t>
            </a:r>
            <a:endParaRPr lang="pl-PL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ze strzałką 11"/>
          <p:cNvCxnSpPr/>
          <p:nvPr/>
        </p:nvCxnSpPr>
        <p:spPr bwMode="auto">
          <a:xfrm flipV="1">
            <a:off x="4239868" y="3060504"/>
            <a:ext cx="0" cy="648072"/>
          </a:xfrm>
          <a:prstGeom prst="straightConnector1">
            <a:avLst/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Łącznik prosty ze strzałką 12"/>
          <p:cNvCxnSpPr/>
          <p:nvPr/>
        </p:nvCxnSpPr>
        <p:spPr bwMode="auto">
          <a:xfrm flipV="1">
            <a:off x="6386460" y="2165345"/>
            <a:ext cx="0" cy="648072"/>
          </a:xfrm>
          <a:prstGeom prst="straightConnector1">
            <a:avLst/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Łącznik prosty ze strzałką 13"/>
          <p:cNvCxnSpPr/>
          <p:nvPr/>
        </p:nvCxnSpPr>
        <p:spPr bwMode="auto">
          <a:xfrm flipV="1">
            <a:off x="4076497" y="3060505"/>
            <a:ext cx="0" cy="648072"/>
          </a:xfrm>
          <a:prstGeom prst="straightConnector1">
            <a:avLst/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5" name="Łącznik prosty ze strzałką 14"/>
          <p:cNvCxnSpPr/>
          <p:nvPr/>
        </p:nvCxnSpPr>
        <p:spPr bwMode="auto">
          <a:xfrm flipV="1">
            <a:off x="6238675" y="2165348"/>
            <a:ext cx="0" cy="648072"/>
          </a:xfrm>
          <a:prstGeom prst="straightConnector1">
            <a:avLst/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9" name="Łącznik prosty ze strzałką 18"/>
          <p:cNvCxnSpPr/>
          <p:nvPr/>
        </p:nvCxnSpPr>
        <p:spPr bwMode="auto">
          <a:xfrm flipV="1">
            <a:off x="2075868" y="3955666"/>
            <a:ext cx="0" cy="648072"/>
          </a:xfrm>
          <a:prstGeom prst="straightConnector1">
            <a:avLst/>
          </a:prstGeom>
          <a:noFill/>
          <a:ln w="158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75868" y="4387262"/>
            <a:ext cx="8517582" cy="12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400" b="1" i="1" kern="0" noProof="0" dirty="0">
                <a:solidFill>
                  <a:srgbClr val="00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</a:t>
            </a:r>
            <a:r>
              <a:rPr lang="pl-PL" sz="1400" b="1" i="1" kern="0" dirty="0" err="1">
                <a:solidFill>
                  <a:srgbClr val="00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asady</a:t>
            </a:r>
            <a:r>
              <a:rPr lang="pl-PL" sz="1400" b="1" i="1" kern="0" dirty="0">
                <a:solidFill>
                  <a:srgbClr val="0066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oceniania rozwiązania zadania 21.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Istotnym postępem </a:t>
            </a:r>
            <a:r>
              <a:rPr kumimoji="0" lang="pl-PL" sz="14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rozwiązaniu tego zadania jest obliczenie wymiarów białego trapezu, 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363894" y="3112150"/>
            <a:ext cx="1728192" cy="68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obliczenie </a:t>
            </a:r>
            <a:br>
              <a:rPr kumimoji="0" lang="pl-PL" sz="1200" b="1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200" b="1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wymiarów </a:t>
            </a:r>
            <a:br>
              <a:rPr kumimoji="0" lang="pl-PL" sz="1200" b="1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200" b="1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białego trapezu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524142" y="2062273"/>
            <a:ext cx="1728192" cy="83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i="1" kern="0" dirty="0">
                <a:solidFill>
                  <a:srgbClr val="0000C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</a:t>
            </a:r>
            <a:r>
              <a:rPr kumimoji="0" lang="pl-PL" sz="1200" b="1" i="1" u="none" strike="noStrike" kern="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rzedstawienie</a:t>
            </a:r>
            <a:r>
              <a:rPr kumimoji="0" lang="pl-PL" sz="1200" b="1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poprawnego sposobu obliczenia pola białej części paska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663111" y="1552702"/>
            <a:ext cx="1728192" cy="5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pl-PL" sz="1400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14 cm</a:t>
            </a:r>
            <a:r>
              <a:rPr lang="pl-PL" sz="1400" i="1" baseline="30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l-PL" sz="1400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075868" y="5024726"/>
            <a:ext cx="8517582" cy="87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natomiast </a:t>
            </a:r>
            <a:r>
              <a:rPr kumimoji="0" lang="pl-PL" sz="1400" b="1" i="1" u="none" strike="noStrike" kern="0" cap="none" spc="0" normalizeH="0" baseline="0" noProof="0" dirty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pokonaniem zasadniczych trudności </a:t>
            </a:r>
            <a:r>
              <a:rPr kumimoji="0" lang="pl-PL" sz="14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zadania jest przedstawienie poprawnego sposobu obliczenia pola widocznej</a:t>
            </a:r>
            <a:r>
              <a:rPr kumimoji="0" lang="pl-PL" sz="1400" b="1" i="1" u="none" strike="noStrike" kern="0" cap="none" spc="0" normalizeH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białej części paska</a:t>
            </a:r>
            <a:r>
              <a:rPr kumimoji="0" lang="pl-PL" sz="1400" b="1" i="1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3353321" y="5992609"/>
            <a:ext cx="8919474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Źródło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Matematyka. Zasady oceniania rozwiązań zadań z przykładowego arkusza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egzaminacyjnego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CKE ; [online], [dostęp 28 września 2018], dostępny: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https://cke.gov.pl/images/_EGZAMIN_OSMOKLASISTY/Arkusze_pokaz/Pokaz_zasady_oceniania_EO_1_matematyka.pdf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9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0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11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511954"/>
            <a:chOff x="179513" y="116632"/>
            <a:chExt cx="6904093" cy="733065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Prostokąt 8"/>
          <p:cNvSpPr/>
          <p:nvPr/>
        </p:nvSpPr>
        <p:spPr>
          <a:xfrm>
            <a:off x="287635" y="662877"/>
            <a:ext cx="994872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None/>
            </a:pPr>
            <a:r>
              <a:rPr lang="pl-PL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UWAGA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 każde inne niż przedstawione poprawne rozwiązanie przyznajemy maksymalną liczbę punktów.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Jeśli na jakimkolwiek etapie rozwiązania zadania popełniono jeden lub więcej błędów rachunkowych, ale zastosowane metody były poprawne, to obniżamy ocenę całego rozwiązania o 1 punkt.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pracy ucznia uprawnionego do dostosowanych kryteriów oceniania dopuszcza się: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lustrzane zapisywanie cyfr i liter (np. 6 – 9, ...) 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gubienie liter, cyfr, nawiasów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problemy z zapisywaniem przecinków w liczbach dziesiętnych 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błędy w zapisie działań pisemnych (dopuszczalne drobne błędy rachunkowe)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trudności w zapisie liczb wielocyfrowych i liczb z dużą ilością zer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luki w zapisie obliczeń – obliczenia pamięciowe 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90678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uproszczony zapis równania i przekształcenie go w pamięci; brak opisu niewiadomych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niekończenie wyrazów 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problemy z zapisywaniem jednostek (</a:t>
            </a:r>
            <a:r>
              <a:rPr lang="pl-PL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np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pl-PL" sz="16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○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 – OC, ...).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błędy w przepisywaniu 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chaotyczny zapis operacji matematycznych</a:t>
            </a:r>
          </a:p>
          <a:p>
            <a:pPr marL="714375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mylenie indeksów dolnych i górnych (np. </a:t>
            </a:r>
            <a:r>
              <a:rPr lang="pl-PL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pl-PL" sz="16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pl-PL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 m</a:t>
            </a:r>
            <a:r>
              <a:rPr lang="pl-PL" sz="16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m2, ...).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466239" y="6040309"/>
            <a:ext cx="8919474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Źródło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Matematyka. Zasady oceniania rozwiązań zadań z przykładowego arkusza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egzaminacyjnego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CKE ; [online], [dostęp 28 września 2018], dostępny: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https://cke.gov.pl/images/_EGZAMIN_OSMOKLASISTY/Arkusze_pokaz/Pokaz_zasady_oceniania_EO_1_matematyka.pdf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2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12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511954"/>
            <a:chOff x="179513" y="116632"/>
            <a:chExt cx="6904093" cy="733065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269" y="1514490"/>
            <a:ext cx="7424028" cy="130440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676701" y="332254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Wymaganie ogólne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Wykorzystanie i interpretowanie reprezentacji.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Dobieranie modelu matematycznego do prostej sytuacji oraz budowanie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go w różnych kontekstach, także w kontekście praktycznym 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038600" y="4403855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Wymaganie szczegółowe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KLASY VII i VIII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VI. Równania z jedną niewiadomą. Uczeń: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rozwiązuje zadania tekstowe za pomocą równania pierwszego stopnia </a:t>
            </a:r>
            <a:b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 jedną niewiadomą, w tym także z obliczeniami procentowymi. 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366481" y="5841302"/>
            <a:ext cx="10279359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Informator o egzaminie ósmoklasisty z matematyki od roku szkolnego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2018/2019,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Edyta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Warzecha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Renata </a:t>
            </a:r>
            <a:r>
              <a:rPr lang="pl-PL" sz="1000" dirty="0" err="1">
                <a:latin typeface="Arial" panose="020B0604020202020204" pitchFamily="34" charset="0"/>
                <a:cs typeface="Arial" panose="020B0604020202020204" pitchFamily="34" charset="0"/>
              </a:rPr>
              <a:t>Świrko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Gdańsku), Iwona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Łuba (OKE</a:t>
            </a:r>
          </a:p>
          <a:p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w Łomży), Sabina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Pawłowska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Warszawie), prof.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hab.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Zbigniew </a:t>
            </a:r>
            <a:r>
              <a:rPr lang="pl-PL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Semadeni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Agnieszka Sułowska, Józef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Daniel 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Marcin Smolik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CKE);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online], [dostęp 28 września 2018], dostępny: </a:t>
            </a:r>
            <a:r>
              <a:rPr lang="pl-PL" sz="1000" i="1" kern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https://cke.gov.pl/egzamin-osmoklasisty/informatory/</a:t>
            </a:r>
            <a:endParaRPr kumimoji="0" lang="pl-PL" sz="100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13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881286"/>
            <a:chOff x="179513" y="116632"/>
            <a:chExt cx="6904093" cy="1261910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11899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</a:t>
              </a:r>
              <a:r>
                <a:rPr lang="pl-PL" sz="2400" b="1" kern="0" smtClean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matematyki-</a:t>
              </a:r>
            </a:p>
            <a:p>
              <a:pPr lvl="0" algn="ctr">
                <a:defRPr/>
              </a:pPr>
              <a:r>
                <a:rPr lang="pl-PL" sz="2400" b="1" kern="0" smtClean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3 sposoby rozwiązania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51" y="1079112"/>
            <a:ext cx="3397866" cy="350488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398" y="1731960"/>
            <a:ext cx="3572444" cy="361335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366481" y="5852319"/>
            <a:ext cx="10279359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Informator o egzaminie ósmoklasisty z matematyki od roku szkolnego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2018/2019,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Edyta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Warzecha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Renata </a:t>
            </a:r>
            <a:r>
              <a:rPr lang="pl-PL" sz="1000" dirty="0" err="1">
                <a:latin typeface="Arial" panose="020B0604020202020204" pitchFamily="34" charset="0"/>
                <a:cs typeface="Arial" panose="020B0604020202020204" pitchFamily="34" charset="0"/>
              </a:rPr>
              <a:t>Świrko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Gdańsku), Iwona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Łuba (OKE</a:t>
            </a:r>
          </a:p>
          <a:p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w Łomży), Sabina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Pawłowska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Warszawie), prof.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hab.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Zbigniew </a:t>
            </a:r>
            <a:r>
              <a:rPr lang="pl-PL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Semadeni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Agnieszka Sułowska, Józef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Daniel 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Marcin Smolik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CKE);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online], [dostęp 28 września 2018], dostępny: </a:t>
            </a:r>
            <a:r>
              <a:rPr lang="pl-PL" sz="1000" i="1" kern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https://cke.gov.pl/egzamin-osmoklasisty/informatory/</a:t>
            </a:r>
            <a:endParaRPr kumimoji="0" lang="pl-PL" sz="100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7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14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511954"/>
            <a:chOff x="179513" y="116632"/>
            <a:chExt cx="6904093" cy="733065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444" y="1465362"/>
            <a:ext cx="3824288" cy="3754755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366481" y="5885369"/>
            <a:ext cx="10279359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Informator o egzaminie ósmoklasisty z matematyki od roku szkolnego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2018/2019,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Edyta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Warzecha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Renata </a:t>
            </a:r>
            <a:r>
              <a:rPr lang="pl-PL" sz="1000" dirty="0" err="1">
                <a:latin typeface="Arial" panose="020B0604020202020204" pitchFamily="34" charset="0"/>
                <a:cs typeface="Arial" panose="020B0604020202020204" pitchFamily="34" charset="0"/>
              </a:rPr>
              <a:t>Świrko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Gdańsku), Iwona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Łuba (OKE</a:t>
            </a:r>
          </a:p>
          <a:p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w Łomży), Sabina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Pawłowska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Warszawie), prof.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hab.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Zbigniew </a:t>
            </a:r>
            <a:r>
              <a:rPr lang="pl-PL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Semadeni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Agnieszka Sułowska, Józef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Daniel 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Marcin Smolik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CKE);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online], [dostęp 28 września 2018], dostępny: </a:t>
            </a:r>
            <a:r>
              <a:rPr lang="pl-PL" sz="1000" i="1" kern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https://cke.gov.pl/egzamin-osmoklasisty/informatory/</a:t>
            </a:r>
            <a:endParaRPr kumimoji="0" lang="pl-PL" sz="100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7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15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511954"/>
            <a:chOff x="179513" y="116632"/>
            <a:chExt cx="6904093" cy="733065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Prostokąt 1"/>
          <p:cNvSpPr/>
          <p:nvPr/>
        </p:nvSpPr>
        <p:spPr>
          <a:xfrm>
            <a:off x="1696871" y="1374380"/>
            <a:ext cx="81465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oceniania </a:t>
            </a:r>
          </a:p>
          <a:p>
            <a:endParaRPr lang="pl-PL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pkt – 	rozwiązanie pełne. </a:t>
            </a:r>
          </a:p>
          <a:p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pkt – 	obliczenie liczby piłeczek jednego koloru </a:t>
            </a:r>
            <a:b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(poprawne rozwiązanie równania zgodnego z warunkami zadania). 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pkt – 	zapisanie poprawnego równania z jedną niewiadomą oznaczającą 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liczbę piłeczek wybranego/danego koloru. 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pkt – 	opisanie – w zależności od liczby piłeczek wybranego koloru – </a:t>
            </a:r>
            <a:b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liczby piłeczek pozostałych dwóch kolorów. 	</a:t>
            </a:r>
          </a:p>
          <a:p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pkt – 	rozwiązanie, w którym nie dokonano istotnego postępu. 	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421565" y="5813068"/>
            <a:ext cx="10279359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Informator o egzaminie ósmoklasisty z matematyki od roku szkolnego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2018/2019,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Edyta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Warzecha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Renata </a:t>
            </a:r>
            <a:r>
              <a:rPr lang="pl-PL" sz="1000" dirty="0" err="1">
                <a:latin typeface="Arial" panose="020B0604020202020204" pitchFamily="34" charset="0"/>
                <a:cs typeface="Arial" panose="020B0604020202020204" pitchFamily="34" charset="0"/>
              </a:rPr>
              <a:t>Świrko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Gdańsku), Iwona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Łuba (OKE</a:t>
            </a:r>
          </a:p>
          <a:p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w Łomży), Sabina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Pawłowska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Warszawie), prof.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hab.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Zbigniew </a:t>
            </a:r>
            <a:r>
              <a:rPr lang="pl-PL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Semadeni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Agnieszka Sułowska, Józef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Daniel 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Marcin Smolik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CKE);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online], [dostęp 28 września 2018], dostępny: </a:t>
            </a:r>
            <a:r>
              <a:rPr lang="pl-PL" sz="1000" i="1" kern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https://cke.gov.pl/egzamin-osmoklasisty/informatory/</a:t>
            </a:r>
            <a:endParaRPr kumimoji="0" lang="pl-PL" sz="100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5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2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881286"/>
            <a:chOff x="179513" y="116632"/>
            <a:chExt cx="6904093" cy="1261910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74919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11899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Typy zadań zamkniętych na egzaminie ósmoklasisty</a:t>
              </a:r>
            </a:p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" name="Obraz 1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02206" y="1213007"/>
            <a:ext cx="7652198" cy="3206378"/>
          </a:xfrm>
          <a:prstGeom prst="rect">
            <a:avLst/>
          </a:prstGeom>
          <a:ln w="12700">
            <a:noFill/>
          </a:ln>
        </p:spPr>
      </p:pic>
      <p:sp>
        <p:nvSpPr>
          <p:cNvPr id="22" name="Owal 7"/>
          <p:cNvSpPr/>
          <p:nvPr/>
        </p:nvSpPr>
        <p:spPr bwMode="auto">
          <a:xfrm>
            <a:off x="5511756" y="3832117"/>
            <a:ext cx="396000" cy="288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3" name="Owal 7"/>
          <p:cNvSpPr/>
          <p:nvPr/>
        </p:nvSpPr>
        <p:spPr bwMode="auto">
          <a:xfrm>
            <a:off x="3330386" y="2711868"/>
            <a:ext cx="396000" cy="288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1350166" y="4419385"/>
            <a:ext cx="396044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Wymaganie ogólne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I. Sprawność rachunkowa.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1. Wykonywanie nieskomplikowanych obliczeń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w pamięci lub w działaniach trudniejszych 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pisemnie oraz wykorzystanie tych 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umiejętności w sytuacjach praktycznych.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6475450" y="4432011"/>
            <a:ext cx="3506750" cy="11910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Wymaganie szczegółowe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Klasy IV</a:t>
            </a:r>
            <a:r>
              <a:rPr lang="pl-PL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IV. Ułamki zwykłe i dziesiętne. Uczeń: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8) zapisuje ułamki dziesiętne skończone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w postaci ułamków zwykłych.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5398266" y="5921716"/>
            <a:ext cx="7546555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Matematyka. Przykładowy arkusz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egzaminacyjny CKE;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[online], [dostęp 28 września 2018], dostępny: https://cke.gov.pl/images/_EGZAMIN_OSMOKLASISTY/Arkusze_pokaz/Pokaz_arkusz_EO_1_matematyka.pdf</a:t>
            </a: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4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3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881286"/>
            <a:chOff x="179513" y="116632"/>
            <a:chExt cx="6904093" cy="1261910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66105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11899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Typy zadań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zamkniętych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</a:t>
              </a:r>
            </a:p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8270" y="1010587"/>
            <a:ext cx="6966344" cy="3753949"/>
          </a:xfrm>
          <a:prstGeom prst="rect">
            <a:avLst/>
          </a:prstGeom>
          <a:ln w="12700">
            <a:noFill/>
          </a:ln>
        </p:spPr>
      </p:pic>
      <p:sp>
        <p:nvSpPr>
          <p:cNvPr id="14" name="Owal 5"/>
          <p:cNvSpPr/>
          <p:nvPr/>
        </p:nvSpPr>
        <p:spPr bwMode="auto">
          <a:xfrm>
            <a:off x="7859864" y="3905800"/>
            <a:ext cx="396000" cy="288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19" name="Owal 7"/>
          <p:cNvSpPr/>
          <p:nvPr/>
        </p:nvSpPr>
        <p:spPr bwMode="auto">
          <a:xfrm>
            <a:off x="7846216" y="4317327"/>
            <a:ext cx="396000" cy="288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823252" y="4679677"/>
            <a:ext cx="4752528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b="1" dirty="0"/>
              <a:t>Wymaganie ogólne</a:t>
            </a:r>
          </a:p>
          <a:p>
            <a:pPr>
              <a:buNone/>
            </a:pPr>
            <a:r>
              <a:rPr lang="pl-PL" sz="1400" dirty="0"/>
              <a:t>III. Wykorzystanie i interpretowanie reprezentacji.</a:t>
            </a:r>
          </a:p>
          <a:p>
            <a:pPr>
              <a:buNone/>
            </a:pPr>
            <a:r>
              <a:rPr lang="pl-PL" sz="1400" dirty="0"/>
              <a:t>1. Używanie prostych, dobrze znanych obiektów </a:t>
            </a:r>
            <a:br>
              <a:rPr lang="pl-PL" sz="1400" dirty="0"/>
            </a:br>
            <a:r>
              <a:rPr lang="pl-PL" sz="1400" dirty="0"/>
              <a:t>    matematycznych, interpretowanie pojęć matematycznych </a:t>
            </a:r>
            <a:br>
              <a:rPr lang="pl-PL" sz="1400" dirty="0"/>
            </a:br>
            <a:r>
              <a:rPr lang="pl-PL" sz="1400" dirty="0"/>
              <a:t>    i operowanie obiektami matematycznymi.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7018707" y="4680166"/>
            <a:ext cx="3869397" cy="11910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b="1" dirty="0"/>
              <a:t>Wymaganie szczegółowe</a:t>
            </a:r>
          </a:p>
          <a:p>
            <a:pPr>
              <a:buNone/>
            </a:pPr>
            <a:r>
              <a:rPr lang="pl-PL" sz="1400" dirty="0"/>
              <a:t>Klasy VII i VIII </a:t>
            </a:r>
          </a:p>
          <a:p>
            <a:pPr>
              <a:buNone/>
            </a:pPr>
            <a:r>
              <a:rPr lang="pl-PL" sz="1400" dirty="0"/>
              <a:t>I. Potęgi o podstawach wymiernych. Uczeń:</a:t>
            </a:r>
          </a:p>
          <a:p>
            <a:pPr>
              <a:buNone/>
            </a:pPr>
            <a:r>
              <a:rPr lang="pl-PL" sz="1400" dirty="0"/>
              <a:t>2) mnoży i dzieli potęgi o wykładnikach </a:t>
            </a:r>
            <a:br>
              <a:rPr lang="pl-PL" sz="1400" dirty="0"/>
            </a:br>
            <a:r>
              <a:rPr lang="pl-PL" sz="1400" dirty="0"/>
              <a:t>     całkowitych dodatnich.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550666" y="5919878"/>
            <a:ext cx="7546555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Matematyka. Przykładowy arkusz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egzaminacyjny CKE;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[online], [dostęp 28 września 2018], dostępny: https://cke.gov.pl/images/_EGZAMIN_OSMOKLASISTY/Arkusze_pokaz/Pokaz_arkusz_EO_1_matematyka.pdf</a:t>
            </a: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2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967055"/>
            <a:ext cx="7316112" cy="5039419"/>
          </a:xfrm>
          <a:prstGeom prst="rect">
            <a:avLst/>
          </a:prstGeom>
          <a:ln w="12700">
            <a:noFill/>
          </a:ln>
        </p:spPr>
      </p:pic>
      <p:sp>
        <p:nvSpPr>
          <p:cNvPr id="2" name="Strzałka w prawo 1"/>
          <p:cNvSpPr/>
          <p:nvPr/>
        </p:nvSpPr>
        <p:spPr>
          <a:xfrm>
            <a:off x="4772025" y="2466226"/>
            <a:ext cx="582931" cy="136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Strzałka w prawo 28"/>
          <p:cNvSpPr/>
          <p:nvPr/>
        </p:nvSpPr>
        <p:spPr>
          <a:xfrm rot="16200000">
            <a:off x="4825439" y="2521399"/>
            <a:ext cx="582931" cy="136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4</a:t>
            </a:fld>
            <a:endParaRPr lang="pl-PL" dirty="0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881287"/>
            <a:chOff x="179513" y="116632"/>
            <a:chExt cx="6904093" cy="1261910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11899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Typy zadań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zamkniętych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</a:p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Owal 20"/>
          <p:cNvSpPr/>
          <p:nvPr/>
        </p:nvSpPr>
        <p:spPr bwMode="auto">
          <a:xfrm>
            <a:off x="389981" y="5337794"/>
            <a:ext cx="396000" cy="288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2" name="Owal 21"/>
          <p:cNvSpPr/>
          <p:nvPr/>
        </p:nvSpPr>
        <p:spPr bwMode="auto">
          <a:xfrm>
            <a:off x="2351389" y="4956876"/>
            <a:ext cx="396000" cy="288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7755199" y="2252242"/>
            <a:ext cx="4176464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Wymaganie ogólne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IV. Rozumowanie i argumentacja.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1. Przeprowadzenie prostego rozumowania,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podawanie argumentów uzasadniających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poprawność rozumowania, rozróżnianie dowodu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od przykładu.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7755199" y="3847664"/>
            <a:ext cx="4464496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Wymaganie szczegółowe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Klasy IV</a:t>
            </a:r>
            <a:r>
              <a:rPr lang="pl-PL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XIV. Zadania tekstowe. Uczeń: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5) do rozwiązywania zadań osadzonych w kontekście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 praktycznym stosuje poznaną wiedzę z zakresu 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 arytmetyki i geometrii oraz nabyte umiejętności 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 rachunkowe, a także własne poprawne metody.</a:t>
            </a:r>
          </a:p>
        </p:txBody>
      </p:sp>
      <p:sp>
        <p:nvSpPr>
          <p:cNvPr id="21" name="Równoległobok 20"/>
          <p:cNvSpPr/>
          <p:nvPr/>
        </p:nvSpPr>
        <p:spPr bwMode="auto">
          <a:xfrm rot="5400000" flipV="1">
            <a:off x="2760887" y="2295763"/>
            <a:ext cx="280800" cy="93600"/>
          </a:xfrm>
          <a:prstGeom prst="parallelogram">
            <a:avLst>
              <a:gd name="adj" fmla="val 99158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7" name="Równoległobok 26"/>
          <p:cNvSpPr/>
          <p:nvPr/>
        </p:nvSpPr>
        <p:spPr bwMode="auto">
          <a:xfrm rot="18885692" flipV="1">
            <a:off x="2685810" y="2181131"/>
            <a:ext cx="259200" cy="136800"/>
          </a:xfrm>
          <a:prstGeom prst="parallelogram">
            <a:avLst>
              <a:gd name="adj" fmla="val 99158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8" name="Prostokąt 27"/>
          <p:cNvSpPr/>
          <p:nvPr/>
        </p:nvSpPr>
        <p:spPr bwMode="auto">
          <a:xfrm>
            <a:off x="2680037" y="2289947"/>
            <a:ext cx="183600" cy="18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14" name="Równoległobok 13"/>
          <p:cNvSpPr/>
          <p:nvPr/>
        </p:nvSpPr>
        <p:spPr bwMode="auto">
          <a:xfrm rot="5400000" flipV="1">
            <a:off x="4986192" y="2376303"/>
            <a:ext cx="1044000" cy="288000"/>
          </a:xfrm>
          <a:prstGeom prst="parallelogram">
            <a:avLst>
              <a:gd name="adj" fmla="val 99158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19" name="Równoległobok 18"/>
          <p:cNvSpPr/>
          <p:nvPr/>
        </p:nvSpPr>
        <p:spPr bwMode="auto">
          <a:xfrm rot="18885692" flipV="1">
            <a:off x="4669181" y="1895349"/>
            <a:ext cx="936344" cy="521577"/>
          </a:xfrm>
          <a:prstGeom prst="parallelogram">
            <a:avLst>
              <a:gd name="adj" fmla="val 99158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0" name="Prostokąt 19"/>
          <p:cNvSpPr/>
          <p:nvPr/>
        </p:nvSpPr>
        <p:spPr bwMode="auto">
          <a:xfrm>
            <a:off x="4620760" y="2303331"/>
            <a:ext cx="741678" cy="7424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5682868" y="5919878"/>
            <a:ext cx="7546555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Matematyka. Przykładowy arkusz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egzaminacyjny CKE;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[online], [dostęp 28 września 2018], dostępny: https://cke.gov.pl/images/_EGZAMIN_OSMOKLASISTY/Arkusze_pokaz/Pokaz_arkusz_EO_1_matematyka.pdf</a:t>
            </a: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49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15" grpId="0" animBg="1"/>
      <p:bldP spid="22" grpId="0" animBg="1"/>
      <p:bldP spid="24" grpId="0"/>
      <p:bldP spid="25" grpId="0"/>
      <p:bldP spid="21" grpId="0" animBg="1"/>
      <p:bldP spid="27" grpId="0" animBg="1"/>
      <p:bldP spid="28" grpId="0" animBg="1"/>
      <p:bldP spid="14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5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881286"/>
            <a:chOff x="179513" y="116632"/>
            <a:chExt cx="6904093" cy="1261911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11899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Typy zadań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zamkniętych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</a:t>
              </a:r>
            </a:p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978" y="1592526"/>
            <a:ext cx="7101451" cy="1745608"/>
          </a:xfrm>
          <a:prstGeom prst="rect">
            <a:avLst/>
          </a:prstGeom>
        </p:spPr>
      </p:pic>
      <p:sp>
        <p:nvSpPr>
          <p:cNvPr id="15" name="Owal 20"/>
          <p:cNvSpPr/>
          <p:nvPr/>
        </p:nvSpPr>
        <p:spPr bwMode="auto">
          <a:xfrm>
            <a:off x="3731416" y="2813295"/>
            <a:ext cx="396000" cy="288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2575" marR="0" indent="-2825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6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877840" y="3761443"/>
            <a:ext cx="4752528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Wymaganie ogólne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III. Wykorzystanie i interpretowanie reprezentacji.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2. Dobieranie modelu matematycznego do prostej sytuacji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oraz budowanie go w różnych kontekstach, także 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w kontekście praktycznym.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5800299" y="3752072"/>
            <a:ext cx="5800297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Wymaganie szczegółowe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Klasy VII i VIII 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XII. Wprowadzenie do kombinatoryki i rachunku prawdopodobieństwa. Uczeń:</a:t>
            </a: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2) przeprowadza proste doświadczenia losowe, polegające na rzucie 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monetą, rzucie sześcienną kostką do gry, rzucie kostką wielościenną 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lub losowaniu kuli spośród zestawu kul, analizuje je i oblicza 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prawdopodobieństwa zdarzeń w doświadczeniach losowych.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176790" y="5859929"/>
            <a:ext cx="10279359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Informator o egzaminie ósmoklasisty z matematyki od roku szkolnego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2018/2019,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Edyta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Warzecha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Renata </a:t>
            </a:r>
            <a:r>
              <a:rPr lang="pl-PL" sz="1000" dirty="0" err="1">
                <a:latin typeface="Arial" panose="020B0604020202020204" pitchFamily="34" charset="0"/>
                <a:cs typeface="Arial" panose="020B0604020202020204" pitchFamily="34" charset="0"/>
              </a:rPr>
              <a:t>Świrko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Gdańsku), Iwona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Łuba (OKE</a:t>
            </a:r>
          </a:p>
          <a:p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w Łomży), Sabina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Pawłowska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OKE w Warszawie), prof.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hab.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Zbigniew </a:t>
            </a:r>
            <a:r>
              <a:rPr lang="pl-PL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Semadeni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Agnieszka Sułowska, Józef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Daniel (CKE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), dr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Marcin Smolik (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CKE);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online], [dostęp 28 września 2018], dostępny: </a:t>
            </a:r>
            <a:r>
              <a:rPr lang="pl-PL" sz="1000" i="1" kern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https://cke.gov.pl/egzamin-osmoklasisty/informatory/</a:t>
            </a:r>
            <a:endParaRPr kumimoji="0" lang="pl-PL" sz="100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052504" y="5998158"/>
            <a:ext cx="5328592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pl-PL" sz="1000" i="1" noProof="0" dirty="0"/>
              <a:t>Ź</a:t>
            </a:r>
            <a:r>
              <a:rPr lang="pl-PL" sz="1000" i="1" dirty="0" err="1"/>
              <a:t>ródło</a:t>
            </a:r>
            <a:r>
              <a:rPr lang="pl-PL" sz="1000" i="1" dirty="0"/>
              <a:t>: Informator o egzaminie ósmoklasisty z matematyki od roku szkolnego 2018/2019</a:t>
            </a: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upa 13"/>
          <p:cNvGrpSpPr/>
          <p:nvPr/>
        </p:nvGrpSpPr>
        <p:grpSpPr>
          <a:xfrm>
            <a:off x="179512" y="39360"/>
            <a:ext cx="9764587" cy="511954"/>
            <a:chOff x="179513" y="116632"/>
            <a:chExt cx="6904093" cy="733065"/>
          </a:xfrm>
        </p:grpSpPr>
        <p:sp>
          <p:nvSpPr>
            <p:cNvPr id="15" name="pole tekstowe 14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Uzasadnianie i wnioskowanie – zadanie zamknięte</a:t>
              </a:r>
            </a:p>
          </p:txBody>
        </p:sp>
      </p:grpSp>
      <p:sp>
        <p:nvSpPr>
          <p:cNvPr id="20" name="Prostokąt 19"/>
          <p:cNvSpPr/>
          <p:nvPr/>
        </p:nvSpPr>
        <p:spPr>
          <a:xfrm>
            <a:off x="287635" y="743827"/>
            <a:ext cx="2714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Ćwiczenie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cd.</a:t>
            </a:r>
            <a:endParaRPr lang="pl-PL" sz="2400" dirty="0"/>
          </a:p>
        </p:txBody>
      </p:sp>
      <p:sp>
        <p:nvSpPr>
          <p:cNvPr id="22" name="Tytuł 1"/>
          <p:cNvSpPr txBox="1">
            <a:spLocks/>
          </p:cNvSpPr>
          <p:nvPr/>
        </p:nvSpPr>
        <p:spPr>
          <a:xfrm>
            <a:off x="287635" y="1235631"/>
            <a:ext cx="6885897" cy="340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Oceń prawdziwość zdań stanowiących uzasadnienia.  </a:t>
            </a:r>
          </a:p>
        </p:txBody>
      </p:sp>
      <p:sp>
        <p:nvSpPr>
          <p:cNvPr id="16" name="Tytuł 1"/>
          <p:cNvSpPr txBox="1">
            <a:spLocks/>
          </p:cNvSpPr>
          <p:nvPr/>
        </p:nvSpPr>
        <p:spPr>
          <a:xfrm>
            <a:off x="9239735" y="3000180"/>
            <a:ext cx="2802011" cy="896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Każde uzasadnienie jest prawdziwe-trudny </a:t>
            </a:r>
            <a:r>
              <a:rPr lang="pl-PL" sz="1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wybor</a:t>
            </a:r>
            <a:endParaRPr lang="pl-PL" sz="14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PRAWDA</a:t>
            </a:r>
            <a:endParaRPr lang="pl-PL" sz="1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ytuł 1"/>
          <p:cNvSpPr txBox="1">
            <a:spLocks/>
          </p:cNvSpPr>
          <p:nvPr/>
        </p:nvSpPr>
        <p:spPr>
          <a:xfrm>
            <a:off x="9191339" y="4328848"/>
            <a:ext cx="1207391" cy="340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PRAWDA</a:t>
            </a:r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9162036" y="5163503"/>
            <a:ext cx="1207391" cy="340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PRAWDA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7868992" y="3746694"/>
            <a:ext cx="1267286" cy="1661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H="1" flipV="1">
            <a:off x="7868992" y="4512299"/>
            <a:ext cx="126728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H="1" flipV="1">
            <a:off x="7887924" y="5065629"/>
            <a:ext cx="1274112" cy="2378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287635" y="1844653"/>
            <a:ext cx="95557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Zadanie 9. (0–1)</a:t>
            </a:r>
            <a:endParaRPr lang="pl-PL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Dane jest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wyrażenie            .</a:t>
            </a:r>
          </a:p>
          <a:p>
            <a:endParaRPr lang="pl-PL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Czy wartość tego wyrażenia jest liczbą podzielną przez 8? Wybierz odpowiedź T albo N i jej uzasadnienie spośród A, B albo C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2" name="Tabe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82483"/>
              </p:ext>
            </p:extLst>
          </p:nvPr>
        </p:nvGraphicFramePr>
        <p:xfrm>
          <a:off x="356257" y="3564355"/>
          <a:ext cx="7396825" cy="18674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45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07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85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765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757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697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</a:t>
                      </a: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ponieważ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pl-P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każdy z wykładników jest liczbą nieparzystą.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5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wykładnik potęgi 2</a:t>
                      </a:r>
                      <a:r>
                        <a:rPr lang="pl-P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 jest </a:t>
                      </a: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podzielny</a:t>
                      </a:r>
                      <a:b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przez </a:t>
                      </a: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19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pl-P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Nie,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818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pl-P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wartość tego wyrażenia można </a:t>
                      </a:r>
                      <a:r>
                        <a:rPr lang="pl-PL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zapisać</a:t>
                      </a:r>
                      <a:br>
                        <a:rPr lang="pl-PL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postaci 8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‧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pl-PL" sz="18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760" marR="6276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071346"/>
              </p:ext>
            </p:extLst>
          </p:nvPr>
        </p:nvGraphicFramePr>
        <p:xfrm>
          <a:off x="2481355" y="1962525"/>
          <a:ext cx="7461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520560" imgH="444240" progId="">
                  <p:embed/>
                </p:oleObj>
              </mc:Choice>
              <mc:Fallback>
                <p:oleObj name="Equation" r:id="rId3" imgW="520560" imgH="4442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355" y="1962525"/>
                        <a:ext cx="7461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312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7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511954"/>
            <a:chOff x="179513" y="116632"/>
            <a:chExt cx="6904093" cy="733065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" name="Obraz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74" y="1092048"/>
            <a:ext cx="7332063" cy="2640880"/>
          </a:xfrm>
          <a:prstGeom prst="rect">
            <a:avLst/>
          </a:prstGeom>
          <a:ln w="12700">
            <a:solidFill>
              <a:schemeClr val="accent3">
                <a:lumMod val="85000"/>
              </a:schemeClr>
            </a:solidFill>
          </a:ln>
        </p:spPr>
      </p:pic>
      <p:sp>
        <p:nvSpPr>
          <p:cNvPr id="2" name="Prostokąt 1"/>
          <p:cNvSpPr/>
          <p:nvPr/>
        </p:nvSpPr>
        <p:spPr>
          <a:xfrm>
            <a:off x="682921" y="4058438"/>
            <a:ext cx="52702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Wymaganie ogólne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Rozumowanie i argumentacja.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Stosowanie strategii wynikającej z treści zadania, tworzenie </a:t>
            </a:r>
            <a:b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strategii rozwiązania problemu, również w rozwiązaniach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wieloetapowych oraz w takich, które wymagają umiejętności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łączenia wiedzy z różnych działów matematyki 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961629" y="4066222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Wymaganie szczegółowe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Klasy IV–VI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XI. Obliczenia w geometrii. Uczeń: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oblicza pola: trójkąta, kwadratu, prostokąta, rombu, równoległoboku,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trapezu, przedstawionych na rysunku oraz w sytuacjach praktycznych, </a:t>
            </a:r>
          </a:p>
          <a:p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 tym także dla danych wymagających zamiany jednostek </a:t>
            </a:r>
            <a:b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 w sytuacjach z nietypowymi wymiarami, na przykład pole trójkąta </a:t>
            </a:r>
            <a:b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o boku 1 km i wysokości 1 mm. 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662349" y="5940784"/>
            <a:ext cx="7546555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pl-PL" sz="10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pl-PL" sz="1000" i="1" noProof="0" dirty="0">
                <a:latin typeface="Arial" panose="020B0604020202020204" pitchFamily="34" charset="0"/>
                <a:cs typeface="Arial" panose="020B0604020202020204" pitchFamily="34" charset="0"/>
              </a:rPr>
              <a:t>Ź</a:t>
            </a:r>
            <a:r>
              <a:rPr lang="pl-PL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Matematyka. Przykładowy arkusz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egzaminacyjny CKE;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[online], [dostęp 28 września 2018], dostępny: https://cke.gov.pl/images/_EGZAMIN_OSMOKLASISTY/Arkusze_pokaz/Pokaz_arkusz_EO_1_matematyka.pdf</a:t>
            </a: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8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8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511954"/>
            <a:chOff x="179513" y="116632"/>
            <a:chExt cx="6904093" cy="733065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353321" y="5992609"/>
            <a:ext cx="8919474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Źródło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Matematyka. Zasady oceniania rozwiązań zadań z przykładowego arkusza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egzaminacyjnego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CKE ; [online], [dostęp 28 września 2018], dostępny: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https://cke.gov.pl/images/_EGZAMIN_OSMOKLASISTY/Arkusze_pokaz/Pokaz_zasady_oceniania_EO_1_matematyka.pdf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662" y="1196752"/>
            <a:ext cx="7362825" cy="201930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9194" y="3413127"/>
            <a:ext cx="7372350" cy="24765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7082" y="1666317"/>
            <a:ext cx="933450" cy="1200150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 rot="16200000">
            <a:off x="7486416" y="211250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dirty="0"/>
              <a:t>6 cm</a:t>
            </a:r>
          </a:p>
        </p:txBody>
      </p:sp>
      <p:sp>
        <p:nvSpPr>
          <p:cNvPr id="12" name="pole tekstowe 11"/>
          <p:cNvSpPr txBox="1"/>
          <p:nvPr/>
        </p:nvSpPr>
        <p:spPr>
          <a:xfrm rot="16200000">
            <a:off x="7769389" y="202250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dirty="0"/>
              <a:t>8 cm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9934" y="3932113"/>
            <a:ext cx="923925" cy="1200150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 rot="16200000">
            <a:off x="8110595" y="437830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dirty="0"/>
              <a:t>6 cm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8227302" y="50292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dirty="0"/>
              <a:t>2 cm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7860959" y="2782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400" dirty="0"/>
              <a:t>2 cm</a:t>
            </a:r>
          </a:p>
        </p:txBody>
      </p:sp>
      <p:cxnSp>
        <p:nvCxnSpPr>
          <p:cNvPr id="20" name="Łącznik prosty 19"/>
          <p:cNvCxnSpPr/>
          <p:nvPr/>
        </p:nvCxnSpPr>
        <p:spPr bwMode="auto">
          <a:xfrm>
            <a:off x="8329023" y="4248322"/>
            <a:ext cx="252000" cy="0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377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Wszelkie prawa zastrzeżone © Ośrodek Rozwoju Edukacji </a:t>
            </a:r>
          </a:p>
          <a:p>
            <a:r>
              <a:rPr lang="pl-PL" dirty="0"/>
              <a:t>w Warszawie | www.ore.edu.pl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0CDF-0EB0-44EF-AF60-9AEE92BC93FD}" type="slidenum">
              <a:rPr lang="pl-PL" smtClean="0"/>
              <a:pPr/>
              <a:t>9</a:t>
            </a:fld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179512" y="116633"/>
            <a:ext cx="9764587" cy="511954"/>
            <a:chOff x="179513" y="116632"/>
            <a:chExt cx="6904093" cy="733065"/>
          </a:xfrm>
        </p:grpSpPr>
        <p:sp>
          <p:nvSpPr>
            <p:cNvPr id="17" name="pole tekstowe 16"/>
            <p:cNvSpPr txBox="1"/>
            <p:nvPr/>
          </p:nvSpPr>
          <p:spPr>
            <a:xfrm>
              <a:off x="255962" y="116632"/>
              <a:ext cx="6827644" cy="5847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179513" y="188641"/>
              <a:ext cx="6832915" cy="66105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Zadania otwarte na </a:t>
              </a: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egzaminie ósmoklasisty </a:t>
              </a:r>
              <a:r>
                <a:rPr lang="pl-PL" sz="2400" b="1" kern="0" dirty="0">
                  <a:solidFill>
                    <a:srgbClr val="002060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 matematyki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1787444" y="2176679"/>
            <a:ext cx="861711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Zasady oceniania</a:t>
            </a:r>
          </a:p>
          <a:p>
            <a:pPr>
              <a:lnSpc>
                <a:spcPct val="150000"/>
              </a:lnSpc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3 pkt – rozwiązanie pełne – obliczenie pola widocznej białej części paska (14 cm</a:t>
            </a:r>
            <a:r>
              <a:rPr lang="pl-PL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2 pkt – poprawny sposób obliczenia pola widocznej białej części paska.</a:t>
            </a:r>
          </a:p>
          <a:p>
            <a:pPr>
              <a:lnSpc>
                <a:spcPct val="150000"/>
              </a:lnSpc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1 pkt – poprawny sposób obliczenia wymiarów białego trapezu.</a:t>
            </a:r>
          </a:p>
          <a:p>
            <a:pPr>
              <a:lnSpc>
                <a:spcPct val="150000"/>
              </a:lnSpc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0 pkt – rozwiązanie, w którym nie dokonano istotnego postępu.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53321" y="5992609"/>
            <a:ext cx="8919474" cy="37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Źródło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: Matematyka. Zasady oceniania rozwiązań zadań z przykładowego arkusza </a:t>
            </a:r>
            <a:r>
              <a:rPr lang="pl-PL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egzaminacyjnego </a:t>
            </a: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CKE ; [online], [dostęp 28 września 2018], dostępny: </a:t>
            </a:r>
            <a:endParaRPr lang="pl-PL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i="1" dirty="0">
                <a:latin typeface="Arial" panose="020B0604020202020204" pitchFamily="34" charset="0"/>
                <a:cs typeface="Arial" panose="020B0604020202020204" pitchFamily="34" charset="0"/>
              </a:rPr>
              <a:t>https://cke.gov.pl/images/_EGZAMIN_OSMOKLASISTY/Arkusze_pokaz/Pokaz_zasady_oceniania_EO_1_matematyka.pdf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pl-PL" sz="10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9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ja1.potx" id="{51723B0F-3E97-4CBE-95F9-6A534B15515E}" vid="{2B494970-2AE8-4A2E-A241-E85E79EDEF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Vademecum nauczyciela</Template>
  <TotalTime>2582</TotalTime>
  <Words>1337</Words>
  <Application>Microsoft Office PowerPoint</Application>
  <PresentationFormat>Niestandardowy</PresentationFormat>
  <Paragraphs>212</Paragraphs>
  <Slides>15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Motyw pakietu Office</vt:lpstr>
      <vt:lpstr>Equation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Wioletta Kozak</dc:creator>
  <cp:lastModifiedBy>Wice Dyrektor</cp:lastModifiedBy>
  <cp:revision>241</cp:revision>
  <cp:lastPrinted>2018-09-18T13:31:51Z</cp:lastPrinted>
  <dcterms:created xsi:type="dcterms:W3CDTF">2018-09-07T11:39:44Z</dcterms:created>
  <dcterms:modified xsi:type="dcterms:W3CDTF">2021-09-28T12:40:03Z</dcterms:modified>
</cp:coreProperties>
</file>