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7" r:id="rId4"/>
    <p:sldId id="259" r:id="rId5"/>
    <p:sldId id="263" r:id="rId6"/>
    <p:sldId id="264" r:id="rId7"/>
    <p:sldId id="266" r:id="rId8"/>
    <p:sldId id="260" r:id="rId9"/>
    <p:sldId id="261" r:id="rId10"/>
    <p:sldId id="268" r:id="rId11"/>
    <p:sldId id="262" r:id="rId12"/>
    <p:sldId id="265" r:id="rId13"/>
    <p:sldId id="267" r:id="rId14"/>
    <p:sldId id="269" r:id="rId15"/>
    <p:sldId id="272" r:id="rId16"/>
    <p:sldId id="270" r:id="rId17"/>
    <p:sldId id="271" r:id="rId18"/>
    <p:sldId id="273" r:id="rId19"/>
    <p:sldId id="275" r:id="rId20"/>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378DA188-2DFC-4494-8480-604C1C45C523}" type="datetimeFigureOut">
              <a:rPr lang="pl-PL" smtClean="0"/>
              <a:pPr/>
              <a:t>10.11.2020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5DD0B15-9805-4223-8574-55B6B4958555}"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378DA188-2DFC-4494-8480-604C1C45C523}" type="datetimeFigureOut">
              <a:rPr lang="pl-PL" smtClean="0"/>
              <a:pPr/>
              <a:t>10.11.2020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5DD0B15-9805-4223-8574-55B6B4958555}"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378DA188-2DFC-4494-8480-604C1C45C523}" type="datetimeFigureOut">
              <a:rPr lang="pl-PL" smtClean="0"/>
              <a:pPr/>
              <a:t>10.11.2020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5DD0B15-9805-4223-8574-55B6B4958555}"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378DA188-2DFC-4494-8480-604C1C45C523}" type="datetimeFigureOut">
              <a:rPr lang="pl-PL" smtClean="0"/>
              <a:pPr/>
              <a:t>10.11.2020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5DD0B15-9805-4223-8574-55B6B4958555}"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378DA188-2DFC-4494-8480-604C1C45C523}" type="datetimeFigureOut">
              <a:rPr lang="pl-PL" smtClean="0"/>
              <a:pPr/>
              <a:t>10.11.2020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5DD0B15-9805-4223-8574-55B6B4958555}"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378DA188-2DFC-4494-8480-604C1C45C523}" type="datetimeFigureOut">
              <a:rPr lang="pl-PL" smtClean="0"/>
              <a:pPr/>
              <a:t>10.11.2020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5DD0B15-9805-4223-8574-55B6B4958555}"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378DA188-2DFC-4494-8480-604C1C45C523}" type="datetimeFigureOut">
              <a:rPr lang="pl-PL" smtClean="0"/>
              <a:pPr/>
              <a:t>10.11.2020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F5DD0B15-9805-4223-8574-55B6B4958555}"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378DA188-2DFC-4494-8480-604C1C45C523}" type="datetimeFigureOut">
              <a:rPr lang="pl-PL" smtClean="0"/>
              <a:pPr/>
              <a:t>10.11.2020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F5DD0B15-9805-4223-8574-55B6B4958555}"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378DA188-2DFC-4494-8480-604C1C45C523}" type="datetimeFigureOut">
              <a:rPr lang="pl-PL" smtClean="0"/>
              <a:pPr/>
              <a:t>10.11.2020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F5DD0B15-9805-4223-8574-55B6B4958555}"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378DA188-2DFC-4494-8480-604C1C45C523}" type="datetimeFigureOut">
              <a:rPr lang="pl-PL" smtClean="0"/>
              <a:pPr/>
              <a:t>10.11.2020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5DD0B15-9805-4223-8574-55B6B4958555}"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378DA188-2DFC-4494-8480-604C1C45C523}" type="datetimeFigureOut">
              <a:rPr lang="pl-PL" smtClean="0"/>
              <a:pPr/>
              <a:t>10.11.2020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5DD0B15-9805-4223-8574-55B6B4958555}"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8DA188-2DFC-4494-8480-604C1C45C523}" type="datetimeFigureOut">
              <a:rPr lang="pl-PL" smtClean="0"/>
              <a:pPr/>
              <a:t>10.11.2020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D0B15-9805-4223-8574-55B6B4958555}"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png"/><Relationship Id="rId18" Type="http://schemas.openxmlformats.org/officeDocument/2006/relationships/image" Target="../media/image36.jpeg"/><Relationship Id="rId3" Type="http://schemas.openxmlformats.org/officeDocument/2006/relationships/image" Target="../media/image23.jpeg"/><Relationship Id="rId7" Type="http://schemas.openxmlformats.org/officeDocument/2006/relationships/hyperlink" Target="//upload.wikimedia.org/wikipedia/commons/3/35/Solidarity_August_1980_gate_of_Gda%C5%84sk_Shipyard.jpg" TargetMode="External"/><Relationship Id="rId12" Type="http://schemas.openxmlformats.org/officeDocument/2006/relationships/image" Target="../media/image30.jpeg"/><Relationship Id="rId17" Type="http://schemas.openxmlformats.org/officeDocument/2006/relationships/image" Target="../media/image35.png"/><Relationship Id="rId2" Type="http://schemas.openxmlformats.org/officeDocument/2006/relationships/image" Target="../media/image1.jpeg"/><Relationship Id="rId16"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29.jpeg"/><Relationship Id="rId5" Type="http://schemas.openxmlformats.org/officeDocument/2006/relationships/hyperlink" Target="//upload.wikimedia.org/wikipedia/commons/4/44/San_Giovanni_Paolo_II.jpg" TargetMode="External"/><Relationship Id="rId15" Type="http://schemas.openxmlformats.org/officeDocument/2006/relationships/image" Target="../media/image33.jpeg"/><Relationship Id="rId10" Type="http://schemas.openxmlformats.org/officeDocument/2006/relationships/image" Target="../media/image28.jpeg"/><Relationship Id="rId19" Type="http://schemas.openxmlformats.org/officeDocument/2006/relationships/image" Target="../media/image37.jpeg"/><Relationship Id="rId4" Type="http://schemas.openxmlformats.org/officeDocument/2006/relationships/image" Target="../media/image24.jpeg"/><Relationship Id="rId9" Type="http://schemas.openxmlformats.org/officeDocument/2006/relationships/image" Target="../media/image27.jpeg"/><Relationship Id="rId1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endParaRPr lang="pl-PL" dirty="0"/>
          </a:p>
        </p:txBody>
      </p:sp>
      <p:sp>
        <p:nvSpPr>
          <p:cNvPr id="3" name="Podtytuł 2"/>
          <p:cNvSpPr>
            <a:spLocks noGrp="1"/>
          </p:cNvSpPr>
          <p:nvPr>
            <p:ph type="subTitle" idx="1"/>
          </p:nvPr>
        </p:nvSpPr>
        <p:spPr/>
        <p:txBody>
          <a:bodyPr/>
          <a:lstStyle/>
          <a:p>
            <a:endParaRPr lang="pl-PL"/>
          </a:p>
        </p:txBody>
      </p:sp>
      <p:pic>
        <p:nvPicPr>
          <p:cNvPr id="1026" name="Picture 2" descr="C:\Documents and Settings\Admin\Moje dokumenty\Moje obrazy\Flag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6" name="Picture 2" descr="D:\Uczniowie\2 LI\Kamil chorążyczewski\Prezentacja\m573.Święto Odzyskania Niepodległośc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Prostokąt 6"/>
          <p:cNvSpPr/>
          <p:nvPr/>
        </p:nvSpPr>
        <p:spPr>
          <a:xfrm>
            <a:off x="8172400" y="6327904"/>
            <a:ext cx="971600" cy="369332"/>
          </a:xfrm>
          <a:prstGeom prst="rect">
            <a:avLst/>
          </a:prstGeom>
        </p:spPr>
        <p:txBody>
          <a:bodyPr wrap="square">
            <a:spAutoFit/>
          </a:bodyPr>
          <a:lstStyle/>
          <a:p>
            <a:r>
              <a:rPr lang="pl-PL" b="1" i="1" dirty="0">
                <a:effectLst>
                  <a:outerShdw blurRad="38100" dist="38100" dir="2700000" algn="tl">
                    <a:srgbClr val="000000">
                      <a:alpha val="43137"/>
                    </a:srgbClr>
                  </a:outerShdw>
                </a:effectLst>
              </a:rPr>
              <a:t>A. T.-M.</a:t>
            </a:r>
            <a:endParaRPr lang="pl-P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9218" name="Picture 2" descr="C:\Documents and Settings\Admin\Moje dokumenty\Moje obrazy\Flag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9220" name="Picture 4" descr="&quot;Wjazd Jana Henryka D&amp;aogon;browskiego do Poznania&quot; p&amp;eogon;dzla Jana G&amp;lstrok;adysza /Wikimedia"/>
          <p:cNvPicPr>
            <a:picLocks noChangeAspect="1" noChangeArrowheads="1"/>
          </p:cNvPicPr>
          <p:nvPr/>
        </p:nvPicPr>
        <p:blipFill>
          <a:blip r:embed="rId3" cstate="print"/>
          <a:srcRect/>
          <a:stretch>
            <a:fillRect/>
          </a:stretch>
        </p:blipFill>
        <p:spPr bwMode="auto">
          <a:xfrm>
            <a:off x="5004048" y="2780928"/>
            <a:ext cx="3735593" cy="3024336"/>
          </a:xfrm>
          <a:prstGeom prst="rect">
            <a:avLst/>
          </a:prstGeom>
          <a:noFill/>
        </p:spPr>
      </p:pic>
      <p:sp>
        <p:nvSpPr>
          <p:cNvPr id="6" name="Prostokąt 5"/>
          <p:cNvSpPr/>
          <p:nvPr/>
        </p:nvSpPr>
        <p:spPr>
          <a:xfrm>
            <a:off x="5220072" y="5877273"/>
            <a:ext cx="3456384" cy="1138773"/>
          </a:xfrm>
          <a:prstGeom prst="rect">
            <a:avLst/>
          </a:prstGeom>
        </p:spPr>
        <p:txBody>
          <a:bodyPr wrap="square">
            <a:spAutoFit/>
          </a:bodyPr>
          <a:lstStyle/>
          <a:p>
            <a:r>
              <a:rPr lang="pl-PL" sz="1600" b="1" i="1" dirty="0">
                <a:effectLst>
                  <a:outerShdw blurRad="38100" dist="38100" dir="2700000" algn="tl">
                    <a:srgbClr val="000000">
                      <a:alpha val="43137"/>
                    </a:srgbClr>
                  </a:outerShdw>
                </a:effectLst>
              </a:rPr>
              <a:t>"Wjazd Jana Henryka Dąbrowskiego do Poznania" pędzla Jana Gładysza</a:t>
            </a:r>
            <a:br>
              <a:rPr lang="pl-PL" sz="1600" b="1" i="1" dirty="0">
                <a:effectLst>
                  <a:outerShdw blurRad="38100" dist="38100" dir="2700000" algn="tl">
                    <a:srgbClr val="000000">
                      <a:alpha val="43137"/>
                    </a:srgbClr>
                  </a:outerShdw>
                </a:effectLst>
              </a:rPr>
            </a:br>
            <a:br>
              <a:rPr lang="pl-PL" dirty="0"/>
            </a:br>
            <a:endParaRPr lang="pl-PL" dirty="0"/>
          </a:p>
        </p:txBody>
      </p:sp>
      <p:sp>
        <p:nvSpPr>
          <p:cNvPr id="7" name="Prostokąt 6"/>
          <p:cNvSpPr/>
          <p:nvPr/>
        </p:nvSpPr>
        <p:spPr>
          <a:xfrm>
            <a:off x="395536" y="980728"/>
            <a:ext cx="8352928" cy="1200329"/>
          </a:xfrm>
          <a:prstGeom prst="rect">
            <a:avLst/>
          </a:prstGeom>
        </p:spPr>
        <p:txBody>
          <a:bodyPr wrap="square">
            <a:spAutoFit/>
          </a:bodyPr>
          <a:lstStyle/>
          <a:p>
            <a:pPr algn="just"/>
            <a:r>
              <a:rPr lang="pl-PL" b="1" i="1" dirty="0">
                <a:effectLst>
                  <a:outerShdw blurRad="38100" dist="38100" dir="2700000" algn="tl">
                    <a:srgbClr val="000000">
                      <a:alpha val="43137"/>
                    </a:srgbClr>
                  </a:outerShdw>
                </a:effectLst>
              </a:rPr>
              <a:t>6 listopada 1806 roku do Poznania przybyli gen. Jan Henryk Dąbrowski i autor hymnu narodowego Józef Wybicki, by obwieścić Polakom obietnicę wskrzeszenia państwa daną przez Napoleona.</a:t>
            </a:r>
          </a:p>
          <a:p>
            <a:endParaRPr lang="pl-PL" dirty="0"/>
          </a:p>
        </p:txBody>
      </p:sp>
      <p:sp>
        <p:nvSpPr>
          <p:cNvPr id="8" name="Prostokąt 7"/>
          <p:cNvSpPr/>
          <p:nvPr/>
        </p:nvSpPr>
        <p:spPr>
          <a:xfrm>
            <a:off x="82352" y="2370515"/>
            <a:ext cx="4777680" cy="2862322"/>
          </a:xfrm>
          <a:prstGeom prst="rect">
            <a:avLst/>
          </a:prstGeom>
        </p:spPr>
        <p:txBody>
          <a:bodyPr wrap="square">
            <a:spAutoFit/>
          </a:bodyPr>
          <a:lstStyle/>
          <a:p>
            <a:pPr algn="just"/>
            <a:r>
              <a:rPr lang="pl-PL" b="1" i="1" dirty="0">
                <a:effectLst>
                  <a:outerShdw blurRad="38100" dist="38100" dir="2700000" algn="tl">
                    <a:srgbClr val="000000">
                      <a:alpha val="43137"/>
                    </a:srgbClr>
                  </a:outerShdw>
                </a:effectLst>
              </a:rPr>
              <a:t>Przyjazd do Poznania gen. Jana Henryka Dąbrowskiego i Józefa Wybickiego 6 listopada 1806 roku przerodził się w patriotyczną manifestację, a polski ruch zbrojny objął Wielkopolskę, następnie ziemię sieradzką, Kujawy, Mazowsze i Pomorze. Wydarzenia, jakie rozpoczęły się na początku listopada w 1806 roku w Poznaniu, dały Polakom realną nadzieję na odrodzenie się państwa i przyczyniły do powstania Księstwa Warszawskiego.</a:t>
            </a:r>
          </a:p>
        </p:txBody>
      </p:sp>
      <p:sp>
        <p:nvSpPr>
          <p:cNvPr id="9" name="Prostokąt 8"/>
          <p:cNvSpPr/>
          <p:nvPr/>
        </p:nvSpPr>
        <p:spPr>
          <a:xfrm>
            <a:off x="1763688" y="260648"/>
            <a:ext cx="5688632" cy="461665"/>
          </a:xfrm>
          <a:prstGeom prst="rect">
            <a:avLst/>
          </a:prstGeom>
        </p:spPr>
        <p:txBody>
          <a:bodyPr wrap="square">
            <a:spAutoFit/>
          </a:bodyPr>
          <a:lstStyle/>
          <a:p>
            <a:pPr algn="ctr"/>
            <a:r>
              <a:rPr lang="pl-PL" sz="2400" b="1" i="1" dirty="0">
                <a:effectLst>
                  <a:outerShdw blurRad="38100" dist="38100" dir="2700000" algn="tl">
                    <a:srgbClr val="000000">
                      <a:alpha val="43137"/>
                    </a:srgbClr>
                  </a:outerShdw>
                </a:effectLst>
              </a:rPr>
              <a:t>Powstanie wielkopolskie 1806r.  </a:t>
            </a:r>
            <a:endParaRPr lang="pl-PL" sz="2400" dirty="0">
              <a:effectLst>
                <a:outerShdw blurRad="38100" dist="38100" dir="2700000" algn="tl">
                  <a:srgbClr val="000000">
                    <a:alpha val="43137"/>
                  </a:srgbClr>
                </a:outerShdw>
              </a:effectLst>
            </a:endParaRPr>
          </a:p>
        </p:txBody>
      </p:sp>
      <p:sp>
        <p:nvSpPr>
          <p:cNvPr id="10" name="Prostokąt 9"/>
          <p:cNvSpPr/>
          <p:nvPr/>
        </p:nvSpPr>
        <p:spPr>
          <a:xfrm>
            <a:off x="107505" y="6453336"/>
            <a:ext cx="1080119" cy="369332"/>
          </a:xfrm>
          <a:prstGeom prst="rect">
            <a:avLst/>
          </a:prstGeom>
        </p:spPr>
        <p:txBody>
          <a:bodyPr wrap="square">
            <a:spAutoFit/>
          </a:bodyPr>
          <a:lstStyle/>
          <a:p>
            <a:r>
              <a:rPr lang="pl-PL" b="1" i="1" dirty="0">
                <a:effectLst>
                  <a:outerShdw blurRad="38100" dist="38100" dir="2700000" algn="tl">
                    <a:srgbClr val="000000">
                      <a:alpha val="43137"/>
                    </a:srgbClr>
                  </a:outerShdw>
                </a:effectLst>
              </a:rPr>
              <a:t>A. T.-M.</a:t>
            </a:r>
            <a:endParaRPr lang="pl-P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15362" name="Picture 2" descr="C:\Documents and Settings\Admin\Moje dokumenty\Moje obrazy\Flag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Prostokąt 4"/>
          <p:cNvSpPr/>
          <p:nvPr/>
        </p:nvSpPr>
        <p:spPr>
          <a:xfrm>
            <a:off x="1043608" y="188640"/>
            <a:ext cx="6696744" cy="461665"/>
          </a:xfrm>
          <a:prstGeom prst="rect">
            <a:avLst/>
          </a:prstGeom>
        </p:spPr>
        <p:txBody>
          <a:bodyPr wrap="square">
            <a:spAutoFit/>
          </a:bodyPr>
          <a:lstStyle/>
          <a:p>
            <a:pPr algn="ctr"/>
            <a:r>
              <a:rPr lang="pl-PL" sz="2400" b="1" i="1" dirty="0">
                <a:effectLst>
                  <a:outerShdw blurRad="38100" dist="38100" dir="2700000" algn="tl">
                    <a:srgbClr val="000000">
                      <a:alpha val="43137"/>
                    </a:srgbClr>
                  </a:outerShdw>
                </a:effectLst>
                <a:latin typeface="Calibri" pitchFamily="34" charset="0"/>
              </a:rPr>
              <a:t>Powstanie listopadowe 1830-1831</a:t>
            </a:r>
          </a:p>
        </p:txBody>
      </p:sp>
      <p:sp>
        <p:nvSpPr>
          <p:cNvPr id="6" name="Prostokąt 5"/>
          <p:cNvSpPr/>
          <p:nvPr/>
        </p:nvSpPr>
        <p:spPr>
          <a:xfrm>
            <a:off x="467544" y="1052736"/>
            <a:ext cx="8280920" cy="1477328"/>
          </a:xfrm>
          <a:prstGeom prst="rect">
            <a:avLst/>
          </a:prstGeom>
        </p:spPr>
        <p:txBody>
          <a:bodyPr wrap="square">
            <a:spAutoFit/>
          </a:bodyPr>
          <a:lstStyle/>
          <a:p>
            <a:pPr algn="just"/>
            <a:r>
              <a:rPr lang="pl-PL" b="1" i="1" dirty="0">
                <a:effectLst>
                  <a:outerShdw blurRad="38100" dist="38100" dir="2700000" algn="tl">
                    <a:srgbClr val="000000">
                      <a:alpha val="43137"/>
                    </a:srgbClr>
                  </a:outerShdw>
                </a:effectLst>
                <a:latin typeface="Calibri" pitchFamily="34" charset="0"/>
              </a:rPr>
              <a:t> Wieczorem 29 listopada 1830 roku grupa patriotów rozpoczęła akcję powstańczą atakiem na Belweder, siedzibę wielkiego księcia Konstantego.</a:t>
            </a:r>
          </a:p>
          <a:p>
            <a:pPr algn="just"/>
            <a:r>
              <a:rPr lang="pl-PL" b="1" i="1" dirty="0">
                <a:effectLst>
                  <a:outerShdw blurRad="38100" dist="38100" dir="2700000" algn="tl">
                    <a:srgbClr val="000000">
                      <a:alpha val="43137"/>
                    </a:srgbClr>
                  </a:outerShdw>
                </a:effectLst>
                <a:latin typeface="Calibri" pitchFamily="34" charset="0"/>
              </a:rPr>
              <a:t>     Fundamentalną przyczyną upadku powstania była nieudolność, niezdecydowanie                      i zachowawcze postępowanie przywódców.</a:t>
            </a:r>
          </a:p>
          <a:p>
            <a:pPr algn="just"/>
            <a:r>
              <a:rPr lang="pl-PL" b="1" i="1" dirty="0">
                <a:effectLst>
                  <a:outerShdw blurRad="38100" dist="38100" dir="2700000" algn="tl">
                    <a:srgbClr val="000000">
                      <a:alpha val="43137"/>
                    </a:srgbClr>
                  </a:outerShdw>
                </a:effectLst>
                <a:latin typeface="Calibri" pitchFamily="34" charset="0"/>
              </a:rPr>
              <a:t>Powstanie trwało 11 miesięcy.</a:t>
            </a:r>
            <a:endParaRPr lang="pl-PL" b="1" i="1" dirty="0">
              <a:effectLst>
                <a:outerShdw blurRad="38100" dist="38100" dir="2700000" algn="tl">
                  <a:srgbClr val="000000">
                    <a:alpha val="43137"/>
                  </a:srgbClr>
                </a:outerShdw>
              </a:effectLst>
            </a:endParaRPr>
          </a:p>
        </p:txBody>
      </p:sp>
      <p:pic>
        <p:nvPicPr>
          <p:cNvPr id="8" name="Picture 1"/>
          <p:cNvPicPr>
            <a:picLocks noChangeAspect="1" noChangeArrowheads="1"/>
          </p:cNvPicPr>
          <p:nvPr/>
        </p:nvPicPr>
        <p:blipFill>
          <a:blip r:embed="rId3" cstate="print"/>
          <a:srcRect/>
          <a:stretch>
            <a:fillRect/>
          </a:stretch>
        </p:blipFill>
        <p:spPr bwMode="auto">
          <a:xfrm>
            <a:off x="3131840" y="2924944"/>
            <a:ext cx="5366445" cy="3620288"/>
          </a:xfrm>
          <a:prstGeom prst="rect">
            <a:avLst/>
          </a:prstGeom>
          <a:noFill/>
          <a:ln w="9525">
            <a:noFill/>
            <a:round/>
            <a:headEnd/>
            <a:tailEnd/>
          </a:ln>
        </p:spPr>
      </p:pic>
      <p:sp>
        <p:nvSpPr>
          <p:cNvPr id="9" name="Prostokąt 8"/>
          <p:cNvSpPr/>
          <p:nvPr/>
        </p:nvSpPr>
        <p:spPr>
          <a:xfrm>
            <a:off x="1" y="6381328"/>
            <a:ext cx="971599" cy="369332"/>
          </a:xfrm>
          <a:prstGeom prst="rect">
            <a:avLst/>
          </a:prstGeom>
        </p:spPr>
        <p:txBody>
          <a:bodyPr wrap="square">
            <a:spAutoFit/>
          </a:bodyPr>
          <a:lstStyle/>
          <a:p>
            <a:r>
              <a:rPr lang="pl-PL" b="1" i="1" dirty="0">
                <a:effectLst>
                  <a:outerShdw blurRad="38100" dist="38100" dir="2700000" algn="tl">
                    <a:srgbClr val="000000">
                      <a:alpha val="43137"/>
                    </a:srgbClr>
                  </a:outerShdw>
                </a:effectLst>
              </a:rPr>
              <a:t>A. T.-M.</a:t>
            </a:r>
            <a:endParaRPr lang="pl-PL"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12290" name="Picture 2" descr="C:\Documents and Settings\Admin\Moje dokumenty\Moje obrazy\Flag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Prostokąt 4"/>
          <p:cNvSpPr/>
          <p:nvPr/>
        </p:nvSpPr>
        <p:spPr>
          <a:xfrm>
            <a:off x="467544" y="332657"/>
            <a:ext cx="8208912" cy="461665"/>
          </a:xfrm>
          <a:prstGeom prst="rect">
            <a:avLst/>
          </a:prstGeom>
        </p:spPr>
        <p:txBody>
          <a:bodyPr wrap="square">
            <a:spAutoFit/>
          </a:bodyPr>
          <a:lstStyle/>
          <a:p>
            <a:pPr algn="ctr"/>
            <a:r>
              <a:rPr lang="pl-PL" sz="2400" b="1" i="1" dirty="0">
                <a:effectLst>
                  <a:outerShdw blurRad="38100" dist="38100" dir="2700000" algn="tl">
                    <a:srgbClr val="000000">
                      <a:alpha val="43137"/>
                    </a:srgbClr>
                  </a:outerShdw>
                </a:effectLst>
                <a:latin typeface="Calibri" pitchFamily="34" charset="0"/>
              </a:rPr>
              <a:t>Powstanie krakowskie i rabacja galicyjska (1846).</a:t>
            </a:r>
          </a:p>
        </p:txBody>
      </p:sp>
      <p:sp>
        <p:nvSpPr>
          <p:cNvPr id="6" name="Prostokąt 5"/>
          <p:cNvSpPr/>
          <p:nvPr/>
        </p:nvSpPr>
        <p:spPr>
          <a:xfrm>
            <a:off x="269776" y="900005"/>
            <a:ext cx="8604448" cy="2308324"/>
          </a:xfrm>
          <a:prstGeom prst="rect">
            <a:avLst/>
          </a:prstGeom>
        </p:spPr>
        <p:txBody>
          <a:bodyPr wrap="square">
            <a:spAutoFit/>
          </a:bodyPr>
          <a:lstStyle/>
          <a:p>
            <a:pPr algn="just"/>
            <a:r>
              <a:rPr lang="pl-PL" b="1" i="1" dirty="0">
                <a:effectLst>
                  <a:outerShdw blurRad="38100" dist="38100" dir="2700000" algn="tl">
                    <a:srgbClr val="000000">
                      <a:alpha val="43137"/>
                    </a:srgbClr>
                  </a:outerShdw>
                </a:effectLst>
                <a:latin typeface="Calibri" pitchFamily="34" charset="0"/>
              </a:rPr>
              <a:t>Termin powstania krakowskiego, przygotowywanego przez Towarzystwo Demokratyczne Polskie, wyznaczono na 22 lutego 1846r. Kilka dni przed jego wybuchem policja pruska  w Wielkopolsce aresztowała spiskowców. </a:t>
            </a:r>
          </a:p>
          <a:p>
            <a:pPr algn="just"/>
            <a:r>
              <a:rPr lang="pl-PL" b="1" i="1" dirty="0">
                <a:effectLst>
                  <a:outerShdw blurRad="38100" dist="38100" dir="2700000" algn="tl">
                    <a:srgbClr val="000000">
                      <a:alpha val="43137"/>
                    </a:srgbClr>
                  </a:outerShdw>
                </a:effectLst>
                <a:latin typeface="Calibri" pitchFamily="34" charset="0"/>
              </a:rPr>
              <a:t>Szlacheckie kierownictwo zrywu nie propagowało idei powstańczej wśród chłopów, którzy pod wpływem manipulacyjnych działań Austrii mieli przekonanie o antychłopskich planach szlachty. 19.II.1846r. chłopi zaatakowali dwory szlacheckie. Ruch ten rozpoczął się w Galicji, pod przywództwem Jakuba Szeli, dlatego też nazywany jest rabacją lub rzezią galicyjską i stanowi ciemną kartę w naszej historii.</a:t>
            </a:r>
            <a:endParaRPr lang="pl-PL" b="1" i="1" dirty="0">
              <a:effectLst>
                <a:outerShdw blurRad="38100" dist="38100" dir="2700000" algn="tl">
                  <a:srgbClr val="000000">
                    <a:alpha val="43137"/>
                  </a:srgbClr>
                </a:outerShdw>
              </a:effectLst>
            </a:endParaRPr>
          </a:p>
        </p:txBody>
      </p:sp>
      <p:pic>
        <p:nvPicPr>
          <p:cNvPr id="7" name="Obraz 6"/>
          <p:cNvPicPr>
            <a:picLocks noChangeAspect="1"/>
          </p:cNvPicPr>
          <p:nvPr/>
        </p:nvPicPr>
        <p:blipFill>
          <a:blip r:embed="rId3" cstate="print"/>
          <a:stretch>
            <a:fillRect/>
          </a:stretch>
        </p:blipFill>
        <p:spPr>
          <a:xfrm>
            <a:off x="6372200" y="3573016"/>
            <a:ext cx="2305868" cy="3100457"/>
          </a:xfrm>
          <a:prstGeom prst="rect">
            <a:avLst/>
          </a:prstGeom>
          <a:ln w="88900" cap="sq" cmpd="thickThin">
            <a:solidFill>
              <a:srgbClr val="000000"/>
            </a:solidFill>
            <a:prstDash val="solid"/>
            <a:miter lim="800000"/>
          </a:ln>
          <a:effectLst>
            <a:innerShdw blurRad="76200">
              <a:srgbClr val="000000"/>
            </a:innerShdw>
          </a:effectLst>
        </p:spPr>
      </p:pic>
      <p:sp>
        <p:nvSpPr>
          <p:cNvPr id="8" name="Prostokąt 7"/>
          <p:cNvSpPr/>
          <p:nvPr/>
        </p:nvSpPr>
        <p:spPr>
          <a:xfrm>
            <a:off x="1331640" y="5085184"/>
            <a:ext cx="4680520" cy="1569660"/>
          </a:xfrm>
          <a:prstGeom prst="rect">
            <a:avLst/>
          </a:prstGeom>
        </p:spPr>
        <p:txBody>
          <a:bodyPr wrap="square">
            <a:spAutoFit/>
          </a:bodyPr>
          <a:lstStyle/>
          <a:p>
            <a:pPr algn="just"/>
            <a:r>
              <a:rPr lang="pl-PL" sz="1600" b="1" i="1" dirty="0">
                <a:effectLst>
                  <a:outerShdw blurRad="38100" dist="38100" dir="2700000" algn="tl">
                    <a:srgbClr val="000000">
                      <a:alpha val="43137"/>
                    </a:srgbClr>
                  </a:outerShdw>
                </a:effectLst>
                <a:latin typeface="Calibri" pitchFamily="34" charset="0"/>
              </a:rPr>
              <a:t>Jakub Szela - gospodarz ze wsi Smarżowa, gmina Brzostek, obecne Województwo Podkarpackie, przez wiele lat reprezentował społeczność wsi w procesach z lokalnymi właścicielami ziemskimi. Najbardziej znany z wystąpień antyszlacheckich podczas rabacji galicyjskiej.</a:t>
            </a:r>
          </a:p>
        </p:txBody>
      </p:sp>
      <p:sp>
        <p:nvSpPr>
          <p:cNvPr id="9" name="Prostokąt 8"/>
          <p:cNvSpPr/>
          <p:nvPr/>
        </p:nvSpPr>
        <p:spPr>
          <a:xfrm>
            <a:off x="0" y="6453336"/>
            <a:ext cx="1115616" cy="369332"/>
          </a:xfrm>
          <a:prstGeom prst="rect">
            <a:avLst/>
          </a:prstGeom>
        </p:spPr>
        <p:txBody>
          <a:bodyPr wrap="square">
            <a:spAutoFit/>
          </a:bodyPr>
          <a:lstStyle/>
          <a:p>
            <a:r>
              <a:rPr lang="pl-PL" b="1" i="1" dirty="0">
                <a:effectLst>
                  <a:outerShdw blurRad="38100" dist="38100" dir="2700000" algn="tl">
                    <a:srgbClr val="000000">
                      <a:alpha val="43137"/>
                    </a:srgbClr>
                  </a:outerShdw>
                </a:effectLst>
              </a:rPr>
              <a:t>A. T.-M.</a:t>
            </a:r>
            <a:endParaRPr lang="pl-P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10242" name="Picture 2" descr="C:\Documents and Settings\Admin\Moje dokumenty\Moje obrazy\Flag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Prostokąt 4"/>
          <p:cNvSpPr/>
          <p:nvPr/>
        </p:nvSpPr>
        <p:spPr>
          <a:xfrm>
            <a:off x="395536" y="260648"/>
            <a:ext cx="8064896" cy="461665"/>
          </a:xfrm>
          <a:prstGeom prst="rect">
            <a:avLst/>
          </a:prstGeom>
        </p:spPr>
        <p:txBody>
          <a:bodyPr wrap="square">
            <a:spAutoFit/>
          </a:bodyPr>
          <a:lstStyle/>
          <a:p>
            <a:pPr algn="ctr"/>
            <a:r>
              <a:rPr lang="pl-PL" sz="2400" b="1" i="1" dirty="0">
                <a:effectLst>
                  <a:outerShdw blurRad="38100" dist="38100" dir="2700000" algn="tl">
                    <a:srgbClr val="000000">
                      <a:alpha val="43137"/>
                    </a:srgbClr>
                  </a:outerShdw>
                </a:effectLst>
                <a:latin typeface="Calibri" pitchFamily="34" charset="0"/>
              </a:rPr>
              <a:t>Powstanie styczniowe 1863 - 1864</a:t>
            </a:r>
          </a:p>
        </p:txBody>
      </p:sp>
      <p:sp>
        <p:nvSpPr>
          <p:cNvPr id="6" name="Prostokąt 5"/>
          <p:cNvSpPr/>
          <p:nvPr/>
        </p:nvSpPr>
        <p:spPr>
          <a:xfrm>
            <a:off x="323528" y="1052736"/>
            <a:ext cx="8568952" cy="1477328"/>
          </a:xfrm>
          <a:prstGeom prst="rect">
            <a:avLst/>
          </a:prstGeom>
        </p:spPr>
        <p:txBody>
          <a:bodyPr wrap="square">
            <a:spAutoFit/>
          </a:bodyPr>
          <a:lstStyle/>
          <a:p>
            <a:pPr algn="just"/>
            <a:r>
              <a:rPr lang="pl-PL" b="1" i="1" dirty="0">
                <a:effectLst>
                  <a:outerShdw blurRad="38100" dist="38100" dir="2700000" algn="tl">
                    <a:srgbClr val="000000">
                      <a:alpha val="43137"/>
                    </a:srgbClr>
                  </a:outerShdw>
                </a:effectLst>
                <a:latin typeface="Calibri" pitchFamily="34" charset="0"/>
              </a:rPr>
              <a:t>Powstanie styczniowe trwało od 22.I.1863r. do wiosny 1864r. Objęło ono swoim zasięgiem Królestwo Polskie, Białoruś i w mniejszym stopniu Ukrainę. Powstanie wspierali Polacy ze wszystkich zaborów. Klęska Powstania styczniowego stanowi zamknięcie bohaterskiego i tragicznego okresu insurekcyjnego. Porażka ta była dla Polaków wielkim wstrząsem.</a:t>
            </a:r>
          </a:p>
        </p:txBody>
      </p:sp>
      <p:pic>
        <p:nvPicPr>
          <p:cNvPr id="7" name="Obraz 6"/>
          <p:cNvPicPr>
            <a:picLocks noChangeAspect="1"/>
          </p:cNvPicPr>
          <p:nvPr/>
        </p:nvPicPr>
        <p:blipFill>
          <a:blip r:embed="rId3" cstate="print"/>
          <a:stretch>
            <a:fillRect/>
          </a:stretch>
        </p:blipFill>
        <p:spPr>
          <a:xfrm>
            <a:off x="467545" y="2708921"/>
            <a:ext cx="2592288" cy="3026496"/>
          </a:xfrm>
          <a:prstGeom prst="rect">
            <a:avLst/>
          </a:prstGeom>
          <a:ln w="88900" cap="sq" cmpd="thickThin">
            <a:solidFill>
              <a:srgbClr val="000000"/>
            </a:solidFill>
            <a:prstDash val="solid"/>
            <a:miter lim="800000"/>
          </a:ln>
          <a:effectLst>
            <a:innerShdw blurRad="76200">
              <a:srgbClr val="000000"/>
            </a:innerShdw>
          </a:effectLst>
        </p:spPr>
      </p:pic>
      <p:sp>
        <p:nvSpPr>
          <p:cNvPr id="8" name="Prostokąt 7"/>
          <p:cNvSpPr/>
          <p:nvPr/>
        </p:nvSpPr>
        <p:spPr>
          <a:xfrm>
            <a:off x="323528" y="5805264"/>
            <a:ext cx="3096344" cy="830997"/>
          </a:xfrm>
          <a:prstGeom prst="rect">
            <a:avLst/>
          </a:prstGeom>
        </p:spPr>
        <p:txBody>
          <a:bodyPr wrap="square">
            <a:spAutoFit/>
          </a:bodyPr>
          <a:lstStyle/>
          <a:p>
            <a:r>
              <a:rPr lang="pl-PL" sz="1600" i="1" dirty="0">
                <a:effectLst>
                  <a:outerShdw blurRad="38100" dist="38100" dir="2700000" algn="tl">
                    <a:srgbClr val="000000">
                      <a:alpha val="43137"/>
                    </a:srgbClr>
                  </a:outerShdw>
                </a:effectLst>
                <a:latin typeface="Calibri" pitchFamily="34" charset="0"/>
              </a:rPr>
              <a:t>Romuald Traugutt - polski generał, ostatni dyktator powstania styczniowego.</a:t>
            </a:r>
          </a:p>
        </p:txBody>
      </p:sp>
      <p:pic>
        <p:nvPicPr>
          <p:cNvPr id="9" name="Picture 1"/>
          <p:cNvPicPr>
            <a:picLocks noChangeAspect="1" noChangeArrowheads="1"/>
          </p:cNvPicPr>
          <p:nvPr/>
        </p:nvPicPr>
        <p:blipFill>
          <a:blip r:embed="rId4" cstate="print"/>
          <a:srcRect/>
          <a:stretch>
            <a:fillRect/>
          </a:stretch>
        </p:blipFill>
        <p:spPr bwMode="auto">
          <a:xfrm>
            <a:off x="4139952" y="2708920"/>
            <a:ext cx="4716016" cy="3524758"/>
          </a:xfrm>
          <a:prstGeom prst="rect">
            <a:avLst/>
          </a:prstGeom>
          <a:noFill/>
          <a:ln w="9525">
            <a:noFill/>
            <a:round/>
            <a:headEnd/>
            <a:tailEnd/>
          </a:ln>
        </p:spPr>
      </p:pic>
      <p:sp>
        <p:nvSpPr>
          <p:cNvPr id="10" name="Prostokąt 9"/>
          <p:cNvSpPr/>
          <p:nvPr/>
        </p:nvSpPr>
        <p:spPr>
          <a:xfrm>
            <a:off x="8028384" y="6453336"/>
            <a:ext cx="1008112" cy="369332"/>
          </a:xfrm>
          <a:prstGeom prst="rect">
            <a:avLst/>
          </a:prstGeom>
        </p:spPr>
        <p:txBody>
          <a:bodyPr wrap="square">
            <a:spAutoFit/>
          </a:bodyPr>
          <a:lstStyle/>
          <a:p>
            <a:r>
              <a:rPr lang="pl-PL" b="1" i="1" dirty="0">
                <a:effectLst>
                  <a:outerShdw blurRad="38100" dist="38100" dir="2700000" algn="tl">
                    <a:srgbClr val="000000">
                      <a:alpha val="43137"/>
                    </a:srgbClr>
                  </a:outerShdw>
                </a:effectLst>
              </a:rPr>
              <a:t>A. T.-M.</a:t>
            </a:r>
            <a:endParaRPr lang="pl-P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8194" name="Picture 2" descr="C:\Documents and Settings\Admin\Moje dokumenty\Moje obrazy\Flaga.jpg"/>
          <p:cNvPicPr>
            <a:picLocks noChangeAspect="1" noChangeArrowheads="1"/>
          </p:cNvPicPr>
          <p:nvPr/>
        </p:nvPicPr>
        <p:blipFill>
          <a:blip r:embed="rId2" cstate="print"/>
          <a:srcRect/>
          <a:stretch>
            <a:fillRect/>
          </a:stretch>
        </p:blipFill>
        <p:spPr bwMode="auto">
          <a:xfrm>
            <a:off x="0" y="-116632"/>
            <a:ext cx="9144000" cy="6974632"/>
          </a:xfrm>
          <a:prstGeom prst="rect">
            <a:avLst/>
          </a:prstGeom>
          <a:noFill/>
        </p:spPr>
      </p:pic>
      <p:sp>
        <p:nvSpPr>
          <p:cNvPr id="5" name="Prostokąt 4"/>
          <p:cNvSpPr/>
          <p:nvPr/>
        </p:nvSpPr>
        <p:spPr>
          <a:xfrm>
            <a:off x="611560" y="332656"/>
            <a:ext cx="7776864" cy="2031325"/>
          </a:xfrm>
          <a:prstGeom prst="rect">
            <a:avLst/>
          </a:prstGeom>
        </p:spPr>
        <p:txBody>
          <a:bodyPr wrap="square">
            <a:spAutoFit/>
          </a:bodyPr>
          <a:lstStyle/>
          <a:p>
            <a:pPr algn="just"/>
            <a:r>
              <a:rPr lang="pl-PL" b="1" i="1" dirty="0">
                <a:effectLst>
                  <a:outerShdw blurRad="38100" dist="38100" dir="2700000" algn="tl">
                    <a:srgbClr val="000000">
                      <a:alpha val="43137"/>
                    </a:srgbClr>
                  </a:outerShdw>
                </a:effectLst>
              </a:rPr>
              <a:t>Przewaga militarna naszych zaborców była zbyt duża, by podejmowane przez Polaków próby przyniosły niepodległość. Na skuteczną walkę o nią musiano czekać do chwili, kiedy to pojawiły się sprzyjające okoliczności międzynarodowe. Powstanie dwóch wrogich sobie obozów militarnych Trójprzymierza i Trójporozumienia postawiło przeciwko sobie naszych zaborców. Rywalizacja pomiędzy tymi blokami, jak też skomplikowana sytuacja polityczna na świecie, stały się przyczyną wybuchu I wojny światowej. </a:t>
            </a:r>
          </a:p>
        </p:txBody>
      </p:sp>
      <p:pic>
        <p:nvPicPr>
          <p:cNvPr id="6" name="Obraz 5"/>
          <p:cNvPicPr>
            <a:picLocks noChangeAspect="1"/>
          </p:cNvPicPr>
          <p:nvPr/>
        </p:nvPicPr>
        <p:blipFill>
          <a:blip r:embed="rId3" cstate="print"/>
          <a:srcRect/>
          <a:stretch>
            <a:fillRect/>
          </a:stretch>
        </p:blipFill>
        <p:spPr bwMode="auto">
          <a:xfrm>
            <a:off x="2483768" y="3356992"/>
            <a:ext cx="4211960" cy="2885950"/>
          </a:xfrm>
          <a:prstGeom prst="rect">
            <a:avLst/>
          </a:prstGeom>
          <a:noFill/>
          <a:ln w="9525">
            <a:noFill/>
            <a:miter lim="800000"/>
            <a:headEnd/>
            <a:tailEnd/>
          </a:ln>
        </p:spPr>
      </p:pic>
      <p:sp>
        <p:nvSpPr>
          <p:cNvPr id="7" name="Prostokąt 6"/>
          <p:cNvSpPr/>
          <p:nvPr/>
        </p:nvSpPr>
        <p:spPr>
          <a:xfrm>
            <a:off x="1" y="6453336"/>
            <a:ext cx="1115615" cy="369332"/>
          </a:xfrm>
          <a:prstGeom prst="rect">
            <a:avLst/>
          </a:prstGeom>
        </p:spPr>
        <p:txBody>
          <a:bodyPr wrap="square">
            <a:spAutoFit/>
          </a:bodyPr>
          <a:lstStyle/>
          <a:p>
            <a:r>
              <a:rPr lang="pl-PL" b="1" i="1" dirty="0">
                <a:effectLst>
                  <a:outerShdw blurRad="38100" dist="38100" dir="2700000" algn="tl">
                    <a:srgbClr val="000000">
                      <a:alpha val="43137"/>
                    </a:srgbClr>
                  </a:outerShdw>
                </a:effectLst>
              </a:rPr>
              <a:t>A. T.-M.</a:t>
            </a:r>
            <a:endParaRPr lang="pl-P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5122" name="Picture 2" descr="C:\Documents and Settings\Admin\Moje dokumenty\Moje obrazy\Flag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Prostokąt 4"/>
          <p:cNvSpPr/>
          <p:nvPr/>
        </p:nvSpPr>
        <p:spPr>
          <a:xfrm>
            <a:off x="395536" y="188640"/>
            <a:ext cx="8280920" cy="2862322"/>
          </a:xfrm>
          <a:prstGeom prst="rect">
            <a:avLst/>
          </a:prstGeom>
        </p:spPr>
        <p:txBody>
          <a:bodyPr wrap="square">
            <a:spAutoFit/>
          </a:bodyPr>
          <a:lstStyle/>
          <a:p>
            <a:pPr algn="just"/>
            <a:r>
              <a:rPr lang="pl-PL" b="1" i="1" dirty="0">
                <a:effectLst>
                  <a:outerShdw blurRad="38100" dist="38100" dir="2700000" algn="tl">
                    <a:srgbClr val="000000">
                      <a:alpha val="43137"/>
                    </a:srgbClr>
                  </a:outerShdw>
                </a:effectLst>
              </a:rPr>
              <a:t>W początkowym okresie pierwszej wojny światowej, sprawa polska nie była poruszana w zdecydowany sposób na arenie międzynarodowej. Walczące strony były przekonane, że konflikt szybko się skończy i nie ma potrzeby zabiegania o poparcie Polaków. Sytuacja zmieniła się w 1916 roku, kiedy to przedłużające się działania zbrojne spowodowały znaczne straty w siłach walczących stron. Wtedy to zaczęto zabiegać o polskiego rekruta. Wyrazami tych dążeń był tzw. manifest dwóch cesarzy, czyniący Polakom mgliste obietnice utworzenia swojego państwa oraz rozkaz noworoczny cara Mikołaja II. Obietnice te nie pozostawiały jednak złudzeń, co do tego, że państwo polskie - według ich autorów - nie miało być państwem w pełni niepodległym. </a:t>
            </a:r>
            <a:endParaRPr lang="pl-PL" dirty="0"/>
          </a:p>
        </p:txBody>
      </p:sp>
      <p:pic>
        <p:nvPicPr>
          <p:cNvPr id="6" name="Picture 4" descr="Znalezione obrazy dla zapytania zdjęcia zI wojny światowej polsk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3212976"/>
            <a:ext cx="5156179" cy="332918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prst="riblet"/>
          </a:sp3d>
          <a:extLst>
            <a:ext uri="{909E8E84-426E-40DD-AFC4-6F175D3DCCD1}">
              <a14:hiddenFill xmlns:a14="http://schemas.microsoft.com/office/drawing/2010/main">
                <a:solidFill>
                  <a:srgbClr val="FFFFFF"/>
                </a:solidFill>
              </a14:hiddenFill>
            </a:ext>
          </a:extLst>
        </p:spPr>
      </p:pic>
      <p:sp>
        <p:nvSpPr>
          <p:cNvPr id="7" name="Prostokąt 6"/>
          <p:cNvSpPr/>
          <p:nvPr/>
        </p:nvSpPr>
        <p:spPr>
          <a:xfrm flipH="1">
            <a:off x="107504" y="6462626"/>
            <a:ext cx="1152128" cy="369332"/>
          </a:xfrm>
          <a:prstGeom prst="rect">
            <a:avLst/>
          </a:prstGeom>
        </p:spPr>
        <p:txBody>
          <a:bodyPr wrap="square">
            <a:spAutoFit/>
          </a:bodyPr>
          <a:lstStyle/>
          <a:p>
            <a:r>
              <a:rPr lang="pl-PL" b="1" i="1" dirty="0">
                <a:effectLst>
                  <a:outerShdw blurRad="38100" dist="38100" dir="2700000" algn="tl">
                    <a:srgbClr val="000000">
                      <a:alpha val="43137"/>
                    </a:srgbClr>
                  </a:outerShdw>
                </a:effectLst>
              </a:rPr>
              <a:t>A. T.-M.</a:t>
            </a:r>
            <a:endParaRPr lang="pl-P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7170" name="Picture 2" descr="C:\Documents and Settings\Admin\Moje dokumenty\Moje obrazy\Flag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Prostokąt 4"/>
          <p:cNvSpPr/>
          <p:nvPr/>
        </p:nvSpPr>
        <p:spPr>
          <a:xfrm>
            <a:off x="539552" y="620688"/>
            <a:ext cx="8280920" cy="2308324"/>
          </a:xfrm>
          <a:prstGeom prst="rect">
            <a:avLst/>
          </a:prstGeom>
        </p:spPr>
        <p:txBody>
          <a:bodyPr wrap="square">
            <a:spAutoFit/>
          </a:bodyPr>
          <a:lstStyle/>
          <a:p>
            <a:pPr algn="just"/>
            <a:r>
              <a:rPr lang="pl-PL" b="1" i="1" dirty="0">
                <a:effectLst>
                  <a:outerShdw blurRad="38100" dist="38100" dir="2700000" algn="tl">
                    <a:srgbClr val="000000">
                      <a:alpha val="43137"/>
                    </a:srgbClr>
                  </a:outerShdw>
                </a:effectLst>
              </a:rPr>
              <a:t>Symbolem odzyskania niepodległości przez Polskę było przybycie do Warszawy Józefa Piłsudskiego i przekazanie mu przez Radę Regencyjną władzy 11 listopada 1918 roku. Jednakże odzyskiwanie niepodległości nie ograniczyło się do jednego, konkretnego wydarzenia. Był to proces, na który złożyło się szereg wydarzeń. Przełom w tym procesie nastąpił w październiku i listopadzie 1918 roku, kiedy to Polacy zaczęli odzyskiwać niepodległość najpierw w Galicji, następnie w Królestwie Polskim. Później, w końcu roku 1918 powstanie wielkopolskie wyswobodziło część ziem zaboru pruskiego.</a:t>
            </a:r>
          </a:p>
        </p:txBody>
      </p:sp>
      <p:pic>
        <p:nvPicPr>
          <p:cNvPr id="6" name="Picture 3"/>
          <p:cNvPicPr>
            <a:picLocks noChangeAspect="1" noChangeArrowheads="1"/>
          </p:cNvPicPr>
          <p:nvPr/>
        </p:nvPicPr>
        <p:blipFill>
          <a:blip r:embed="rId3" cstate="print"/>
          <a:srcRect/>
          <a:stretch>
            <a:fillRect/>
          </a:stretch>
        </p:blipFill>
        <p:spPr bwMode="auto">
          <a:xfrm>
            <a:off x="2339752" y="3068960"/>
            <a:ext cx="5000625" cy="3295650"/>
          </a:xfrm>
          <a:prstGeom prst="rect">
            <a:avLst/>
          </a:prstGeom>
          <a:noFill/>
          <a:ln w="9525">
            <a:noFill/>
            <a:miter lim="800000"/>
            <a:headEnd/>
            <a:tailEnd/>
          </a:ln>
        </p:spPr>
      </p:pic>
      <p:sp>
        <p:nvSpPr>
          <p:cNvPr id="7" name="Prostokąt 6"/>
          <p:cNvSpPr/>
          <p:nvPr/>
        </p:nvSpPr>
        <p:spPr>
          <a:xfrm>
            <a:off x="0" y="6453336"/>
            <a:ext cx="971600" cy="369332"/>
          </a:xfrm>
          <a:prstGeom prst="rect">
            <a:avLst/>
          </a:prstGeom>
        </p:spPr>
        <p:txBody>
          <a:bodyPr wrap="square">
            <a:spAutoFit/>
          </a:bodyPr>
          <a:lstStyle/>
          <a:p>
            <a:r>
              <a:rPr lang="pl-PL" b="1" i="1" dirty="0">
                <a:effectLst>
                  <a:outerShdw blurRad="38100" dist="38100" dir="2700000" algn="tl">
                    <a:srgbClr val="000000">
                      <a:alpha val="43137"/>
                    </a:srgbClr>
                  </a:outerShdw>
                </a:effectLst>
              </a:rPr>
              <a:t>A. T.-M.</a:t>
            </a:r>
            <a:endParaRPr lang="pl-P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6146" name="Picture 2" descr="C:\Documents and Settings\Admin\Moje dokumenty\Moje obrazy\Flag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Prostokąt 4"/>
          <p:cNvSpPr/>
          <p:nvPr/>
        </p:nvSpPr>
        <p:spPr>
          <a:xfrm>
            <a:off x="539552" y="404664"/>
            <a:ext cx="8280920" cy="1754326"/>
          </a:xfrm>
          <a:prstGeom prst="rect">
            <a:avLst/>
          </a:prstGeom>
        </p:spPr>
        <p:txBody>
          <a:bodyPr wrap="square">
            <a:spAutoFit/>
          </a:bodyPr>
          <a:lstStyle/>
          <a:p>
            <a:pPr algn="just"/>
            <a:r>
              <a:rPr lang="pl-PL" b="1" i="1" dirty="0">
                <a:effectLst>
                  <a:outerShdw blurRad="38100" dist="38100" dir="2700000" algn="tl">
                    <a:srgbClr val="000000">
                      <a:alpha val="43137"/>
                    </a:srgbClr>
                  </a:outerShdw>
                </a:effectLst>
              </a:rPr>
              <a:t>W 1918 roku, po ponad stu latach, udało się odbudować niepodległą Polskę - państwo dalekie od ideału, mające swoje problemy, ale wolne i w pełni suwerenne. Dzieło to było zasługą całego narodu, który nie pozwolił się zrusyfikować czy zgermanizować i - pomimo kolejnych klęsk powstańczych - chwytał za broń, przypominając światu o tym, "że jeszcze Polska nie zginęła", a kiedy pojawiła się szansa na skuteczną walkę o niepodległość, potrafił ją wykorzystać. </a:t>
            </a:r>
          </a:p>
        </p:txBody>
      </p:sp>
      <p:pic>
        <p:nvPicPr>
          <p:cNvPr id="7" name="Picture 8" descr="Podobny obraz"/>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4581128"/>
            <a:ext cx="3432043" cy="19305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4" cstate="print"/>
          <a:srcRect/>
          <a:stretch>
            <a:fillRect/>
          </a:stretch>
        </p:blipFill>
        <p:spPr bwMode="auto">
          <a:xfrm>
            <a:off x="179512" y="2420888"/>
            <a:ext cx="4762500" cy="3571875"/>
          </a:xfrm>
          <a:prstGeom prst="rect">
            <a:avLst/>
          </a:prstGeom>
          <a:noFill/>
          <a:ln w="9525">
            <a:noFill/>
            <a:miter lim="800000"/>
            <a:headEnd/>
            <a:tailEnd/>
          </a:ln>
        </p:spPr>
      </p:pic>
      <p:sp>
        <p:nvSpPr>
          <p:cNvPr id="8" name="Prostokąt 7"/>
          <p:cNvSpPr/>
          <p:nvPr/>
        </p:nvSpPr>
        <p:spPr>
          <a:xfrm flipH="1">
            <a:off x="8172400" y="6453336"/>
            <a:ext cx="971600" cy="369332"/>
          </a:xfrm>
          <a:prstGeom prst="rect">
            <a:avLst/>
          </a:prstGeom>
        </p:spPr>
        <p:txBody>
          <a:bodyPr wrap="square">
            <a:spAutoFit/>
          </a:bodyPr>
          <a:lstStyle/>
          <a:p>
            <a:r>
              <a:rPr lang="pl-PL" b="1" i="1" dirty="0">
                <a:effectLst>
                  <a:outerShdw blurRad="38100" dist="38100" dir="2700000" algn="tl">
                    <a:srgbClr val="000000">
                      <a:alpha val="43137"/>
                    </a:srgbClr>
                  </a:outerShdw>
                </a:effectLst>
              </a:rPr>
              <a:t>A. T.-M.</a:t>
            </a:r>
            <a:endParaRPr lang="pl-P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098" name="Picture 2" descr="C:\Documents and Settings\Admin\Moje dokumenty\Moje obrazy\Flaga.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5" name="Prostokąt 4"/>
          <p:cNvSpPr/>
          <p:nvPr/>
        </p:nvSpPr>
        <p:spPr>
          <a:xfrm>
            <a:off x="539552" y="476672"/>
            <a:ext cx="8064896" cy="923330"/>
          </a:xfrm>
          <a:prstGeom prst="rect">
            <a:avLst/>
          </a:prstGeom>
        </p:spPr>
        <p:txBody>
          <a:bodyPr wrap="square">
            <a:spAutoFit/>
          </a:bodyPr>
          <a:lstStyle/>
          <a:p>
            <a:pPr algn="just"/>
            <a:r>
              <a:rPr lang="pl-PL" b="1" i="1" dirty="0">
                <a:effectLst>
                  <a:outerShdw blurRad="38100" dist="38100" dir="2700000" algn="tl">
                    <a:srgbClr val="000000">
                      <a:alpha val="43137"/>
                    </a:srgbClr>
                  </a:outerShdw>
                </a:effectLst>
              </a:rPr>
              <a:t>Jeszcze nie raz Polacy musieli zawalczyć o swą niepodległość i wolność, ale nie poddali się, bo </a:t>
            </a:r>
            <a:r>
              <a:rPr lang="pl-PL" b="1" i="1" u="sng" dirty="0">
                <a:effectLst>
                  <a:outerShdw blurRad="38100" dist="38100" dir="2700000" algn="tl">
                    <a:srgbClr val="000000">
                      <a:alpha val="43137"/>
                    </a:srgbClr>
                  </a:outerShdw>
                </a:effectLst>
              </a:rPr>
              <a:t>„</a:t>
            </a:r>
            <a:r>
              <a:rPr lang="pl-PL" b="1" i="1" dirty="0">
                <a:effectLst>
                  <a:outerShdw blurRad="38100" dist="38100" dir="2700000" algn="tl">
                    <a:srgbClr val="000000">
                      <a:alpha val="43137"/>
                    </a:srgbClr>
                  </a:outerShdw>
                </a:effectLst>
              </a:rPr>
              <a:t>walka o wolność, gdy raz się zaczyna, z krwią ojców spada dziedzictwem na syna…” /G. G. Byron/</a:t>
            </a:r>
          </a:p>
        </p:txBody>
      </p:sp>
      <p:pic>
        <p:nvPicPr>
          <p:cNvPr id="6" name="Picture 1" descr="/storage/emulated/0/.polaris_temp/fImage10155429.jpeg"/>
          <p:cNvPicPr>
            <a:picLocks noChangeAspect="1"/>
          </p:cNvPicPr>
          <p:nvPr/>
        </p:nvPicPr>
        <p:blipFill>
          <a:blip r:embed="rId3" cstate="print"/>
          <a:stretch>
            <a:fillRect/>
          </a:stretch>
        </p:blipFill>
        <p:spPr>
          <a:xfrm>
            <a:off x="2555776" y="1628800"/>
            <a:ext cx="1980030" cy="1111389"/>
          </a:xfrm>
          <a:prstGeom prst="rect">
            <a:avLst/>
          </a:prstGeom>
          <a:noFill/>
          <a:ln w="3175" cap="flat" cmpd="sng">
            <a:noFill/>
            <a:prstDash/>
            <a:miter lim="800000"/>
          </a:ln>
        </p:spPr>
      </p:pic>
      <p:pic>
        <p:nvPicPr>
          <p:cNvPr id="9" name="Picture 6" descr="C:\Users\Admin\Desktop\800px-Krakow_obchody_stanu_wojennego.jpg"/>
          <p:cNvPicPr>
            <a:picLocks noChangeAspect="1" noChangeArrowheads="1"/>
          </p:cNvPicPr>
          <p:nvPr/>
        </p:nvPicPr>
        <p:blipFill>
          <a:blip r:embed="rId4" cstate="print"/>
          <a:srcRect/>
          <a:stretch>
            <a:fillRect/>
          </a:stretch>
        </p:blipFill>
        <p:spPr bwMode="auto">
          <a:xfrm>
            <a:off x="5796136" y="4581128"/>
            <a:ext cx="1617447" cy="1487314"/>
          </a:xfrm>
          <a:prstGeom prst="rect">
            <a:avLst/>
          </a:prstGeom>
          <a:noFill/>
          <a:ln w="9525">
            <a:noFill/>
            <a:miter lim="800000"/>
            <a:headEnd/>
            <a:tailEnd/>
          </a:ln>
        </p:spPr>
      </p:pic>
      <p:pic>
        <p:nvPicPr>
          <p:cNvPr id="10" name="Picture 7" descr="Plik:San Giovanni Paolo II.jpg">
            <a:hlinkClick r:id="rId5"/>
          </p:cNvPr>
          <p:cNvPicPr>
            <a:picLocks noChangeAspect="1" noChangeArrowheads="1"/>
          </p:cNvPicPr>
          <p:nvPr/>
        </p:nvPicPr>
        <p:blipFill>
          <a:blip r:embed="rId6" cstate="print"/>
          <a:srcRect/>
          <a:stretch>
            <a:fillRect/>
          </a:stretch>
        </p:blipFill>
        <p:spPr bwMode="auto">
          <a:xfrm>
            <a:off x="179512" y="3717032"/>
            <a:ext cx="1305347" cy="1777201"/>
          </a:xfrm>
          <a:prstGeom prst="rect">
            <a:avLst/>
          </a:prstGeom>
          <a:noFill/>
          <a:ln w="9525">
            <a:noFill/>
            <a:miter lim="800000"/>
            <a:headEnd/>
            <a:tailEnd/>
          </a:ln>
        </p:spPr>
      </p:pic>
      <p:pic>
        <p:nvPicPr>
          <p:cNvPr id="11" name="Picture 7" descr="Plik:Solidarity August 1980 gate of Gdańsk Shipyard.jpg">
            <a:hlinkClick r:id="rId7"/>
          </p:cNvPr>
          <p:cNvPicPr>
            <a:picLocks noChangeAspect="1" noChangeArrowheads="1"/>
          </p:cNvPicPr>
          <p:nvPr/>
        </p:nvPicPr>
        <p:blipFill>
          <a:blip r:embed="rId8" cstate="print"/>
          <a:srcRect/>
          <a:stretch>
            <a:fillRect/>
          </a:stretch>
        </p:blipFill>
        <p:spPr bwMode="auto">
          <a:xfrm>
            <a:off x="2339752" y="3501008"/>
            <a:ext cx="1295821" cy="2103514"/>
          </a:xfrm>
          <a:prstGeom prst="rect">
            <a:avLst/>
          </a:prstGeom>
          <a:noFill/>
          <a:ln w="9525">
            <a:noFill/>
            <a:miter lim="800000"/>
            <a:headEnd/>
            <a:tailEnd/>
          </a:ln>
        </p:spPr>
      </p:pic>
      <p:pic>
        <p:nvPicPr>
          <p:cNvPr id="12" name="Picture 5" descr="Zrodlo: www.commons.wikimedia.org"/>
          <p:cNvPicPr>
            <a:picLocks noChangeAspect="1" noChangeArrowheads="1"/>
          </p:cNvPicPr>
          <p:nvPr/>
        </p:nvPicPr>
        <p:blipFill>
          <a:blip r:embed="rId9" cstate="print"/>
          <a:srcRect/>
          <a:stretch>
            <a:fillRect/>
          </a:stretch>
        </p:blipFill>
        <p:spPr>
          <a:xfrm>
            <a:off x="4283968" y="4077072"/>
            <a:ext cx="1907109" cy="1761760"/>
          </a:xfrm>
          <a:prstGeom prst="rect">
            <a:avLst/>
          </a:prstGeom>
          <a:noFill/>
        </p:spPr>
      </p:pic>
      <p:pic>
        <p:nvPicPr>
          <p:cNvPr id="13" name="Picture 2" descr="Obraz znaleziony dla: polska walcząca"/>
          <p:cNvPicPr>
            <a:picLocks noChangeAspect="1" noChangeArrowheads="1"/>
          </p:cNvPicPr>
          <p:nvPr/>
        </p:nvPicPr>
        <p:blipFill>
          <a:blip r:embed="rId10" cstate="print"/>
          <a:srcRect/>
          <a:stretch>
            <a:fillRect/>
          </a:stretch>
        </p:blipFill>
        <p:spPr bwMode="auto">
          <a:xfrm>
            <a:off x="6876256" y="2852936"/>
            <a:ext cx="1167824" cy="1124744"/>
          </a:xfrm>
          <a:prstGeom prst="rect">
            <a:avLst/>
          </a:prstGeom>
          <a:noFill/>
          <a:ln w="9525">
            <a:noFill/>
            <a:miter lim="800000"/>
            <a:headEnd/>
            <a:tailEnd/>
          </a:ln>
        </p:spPr>
      </p:pic>
      <p:pic>
        <p:nvPicPr>
          <p:cNvPr id="14" name="Picture 1" descr="/storage/emulated/0/.polaris_temp/fImage3897738.jpeg"/>
          <p:cNvPicPr>
            <a:picLocks noChangeAspect="1"/>
          </p:cNvPicPr>
          <p:nvPr/>
        </p:nvPicPr>
        <p:blipFill>
          <a:blip r:embed="rId11" cstate="print"/>
          <a:stretch>
            <a:fillRect/>
          </a:stretch>
        </p:blipFill>
        <p:spPr>
          <a:xfrm>
            <a:off x="3923928" y="2708920"/>
            <a:ext cx="1162264" cy="1428624"/>
          </a:xfrm>
          <a:prstGeom prst="rect">
            <a:avLst/>
          </a:prstGeom>
          <a:noFill/>
          <a:ln w="3175" cap="flat" cmpd="sng">
            <a:noFill/>
            <a:prstDash/>
            <a:miter lim="800000"/>
          </a:ln>
        </p:spPr>
      </p:pic>
      <p:pic>
        <p:nvPicPr>
          <p:cNvPr id="15" name="Picture 5" descr="ribben01"/>
          <p:cNvPicPr>
            <a:picLocks noChangeAspect="1" noChangeArrowheads="1"/>
          </p:cNvPicPr>
          <p:nvPr/>
        </p:nvPicPr>
        <p:blipFill>
          <a:blip r:embed="rId12" cstate="print"/>
          <a:srcRect/>
          <a:stretch>
            <a:fillRect/>
          </a:stretch>
        </p:blipFill>
        <p:spPr>
          <a:xfrm>
            <a:off x="1763688" y="2420888"/>
            <a:ext cx="1367482" cy="997078"/>
          </a:xfrm>
          <a:prstGeom prst="rect">
            <a:avLst/>
          </a:prstGeom>
          <a:noFill/>
          <a:ln/>
        </p:spPr>
      </p:pic>
      <p:pic>
        <p:nvPicPr>
          <p:cNvPr id="16" name="Picture 9"/>
          <p:cNvPicPr>
            <a:picLocks noChangeAspect="1" noChangeArrowheads="1"/>
          </p:cNvPicPr>
          <p:nvPr/>
        </p:nvPicPr>
        <p:blipFill>
          <a:blip r:embed="rId13" cstate="print"/>
          <a:srcRect/>
          <a:stretch>
            <a:fillRect/>
          </a:stretch>
        </p:blipFill>
        <p:spPr bwMode="auto">
          <a:xfrm>
            <a:off x="251520" y="1772816"/>
            <a:ext cx="1295921" cy="1827747"/>
          </a:xfrm>
          <a:prstGeom prst="rect">
            <a:avLst/>
          </a:prstGeom>
          <a:noFill/>
          <a:ln w="9525">
            <a:noFill/>
            <a:miter lim="800000"/>
            <a:headEnd/>
            <a:tailEnd/>
          </a:ln>
        </p:spPr>
      </p:pic>
      <p:pic>
        <p:nvPicPr>
          <p:cNvPr id="17" name="Obraz 16" descr="raporty_z_1-1.F.gif"/>
          <p:cNvPicPr>
            <a:picLocks noChangeAspect="1"/>
          </p:cNvPicPr>
          <p:nvPr/>
        </p:nvPicPr>
        <p:blipFill>
          <a:blip r:embed="rId14" cstate="print"/>
          <a:srcRect/>
          <a:stretch>
            <a:fillRect/>
          </a:stretch>
        </p:blipFill>
        <p:spPr bwMode="auto">
          <a:xfrm>
            <a:off x="7258959" y="5085184"/>
            <a:ext cx="1885041" cy="1402929"/>
          </a:xfrm>
          <a:prstGeom prst="rect">
            <a:avLst/>
          </a:prstGeom>
          <a:noFill/>
          <a:ln w="9525">
            <a:noFill/>
            <a:miter lim="800000"/>
            <a:headEnd/>
            <a:tailEnd/>
          </a:ln>
        </p:spPr>
      </p:pic>
      <p:pic>
        <p:nvPicPr>
          <p:cNvPr id="18" name="Obraz 17" descr="okragly.jpg"/>
          <p:cNvPicPr>
            <a:picLocks noChangeAspect="1"/>
          </p:cNvPicPr>
          <p:nvPr/>
        </p:nvPicPr>
        <p:blipFill>
          <a:blip r:embed="rId15" cstate="print"/>
          <a:srcRect/>
          <a:stretch>
            <a:fillRect/>
          </a:stretch>
        </p:blipFill>
        <p:spPr bwMode="auto">
          <a:xfrm>
            <a:off x="3419873" y="5518175"/>
            <a:ext cx="2016224" cy="1039097"/>
          </a:xfrm>
          <a:prstGeom prst="rect">
            <a:avLst/>
          </a:prstGeom>
          <a:noFill/>
          <a:ln w="9525">
            <a:noFill/>
            <a:miter lim="800000"/>
            <a:headEnd/>
            <a:tailEnd/>
          </a:ln>
        </p:spPr>
      </p:pic>
      <p:pic>
        <p:nvPicPr>
          <p:cNvPr id="19" name="Obraz 18" descr="jp2.jpg"/>
          <p:cNvPicPr>
            <a:picLocks noChangeAspect="1"/>
          </p:cNvPicPr>
          <p:nvPr/>
        </p:nvPicPr>
        <p:blipFill>
          <a:blip r:embed="rId16" cstate="print"/>
          <a:srcRect/>
          <a:stretch>
            <a:fillRect/>
          </a:stretch>
        </p:blipFill>
        <p:spPr bwMode="auto">
          <a:xfrm>
            <a:off x="323528" y="5373216"/>
            <a:ext cx="2077975" cy="1306463"/>
          </a:xfrm>
          <a:prstGeom prst="rect">
            <a:avLst/>
          </a:prstGeom>
          <a:noFill/>
          <a:ln w="9525">
            <a:noFill/>
            <a:miter lim="800000"/>
            <a:headEnd/>
            <a:tailEnd/>
          </a:ln>
        </p:spPr>
      </p:pic>
      <p:pic>
        <p:nvPicPr>
          <p:cNvPr id="20" name="Picture 2"/>
          <p:cNvPicPr>
            <a:picLocks noChangeAspect="1" noChangeArrowheads="1"/>
          </p:cNvPicPr>
          <p:nvPr/>
        </p:nvPicPr>
        <p:blipFill>
          <a:blip r:embed="rId17" cstate="print"/>
          <a:srcRect/>
          <a:stretch>
            <a:fillRect/>
          </a:stretch>
        </p:blipFill>
        <p:spPr bwMode="auto">
          <a:xfrm>
            <a:off x="4788024" y="2348880"/>
            <a:ext cx="2269485" cy="1265674"/>
          </a:xfrm>
          <a:prstGeom prst="rect">
            <a:avLst/>
          </a:prstGeom>
          <a:noFill/>
          <a:ln w="9525">
            <a:noFill/>
            <a:miter lim="800000"/>
            <a:headEnd/>
            <a:tailEnd/>
          </a:ln>
          <a:effectLst/>
        </p:spPr>
      </p:pic>
      <p:pic>
        <p:nvPicPr>
          <p:cNvPr id="21" name="Picture 2" descr="http://blog.maturowo.edu.pl/wp-content/uploads/2012/03/759px-Polish-soviet_war_1920_Polish_defences_near_Milosna_August.jpg"/>
          <p:cNvPicPr>
            <a:picLocks noChangeAspect="1" noChangeArrowheads="1"/>
          </p:cNvPicPr>
          <p:nvPr/>
        </p:nvPicPr>
        <p:blipFill>
          <a:blip r:embed="rId18" cstate="print"/>
          <a:srcRect/>
          <a:stretch>
            <a:fillRect/>
          </a:stretch>
        </p:blipFill>
        <p:spPr bwMode="auto">
          <a:xfrm>
            <a:off x="7092280" y="1268760"/>
            <a:ext cx="1424809" cy="1125500"/>
          </a:xfrm>
          <a:prstGeom prst="rect">
            <a:avLst/>
          </a:prstGeom>
          <a:noFill/>
        </p:spPr>
      </p:pic>
      <p:pic>
        <p:nvPicPr>
          <p:cNvPr id="22" name="Obraz 21" descr="250px-Warsaw_Uprising_boyscouts.jpg"/>
          <p:cNvPicPr>
            <a:picLocks noChangeAspect="1"/>
          </p:cNvPicPr>
          <p:nvPr/>
        </p:nvPicPr>
        <p:blipFill>
          <a:blip r:embed="rId19" cstate="print"/>
          <a:stretch>
            <a:fillRect/>
          </a:stretch>
        </p:blipFill>
        <p:spPr>
          <a:xfrm>
            <a:off x="7308304" y="3861048"/>
            <a:ext cx="1656184" cy="1080120"/>
          </a:xfrm>
          <a:prstGeom prst="rect">
            <a:avLst/>
          </a:prstGeom>
          <a:ln>
            <a:noFill/>
          </a:ln>
          <a:effectLst>
            <a:outerShdw blurRad="292100" dist="139700" dir="2700000" algn="tl" rotWithShape="0">
              <a:srgbClr val="333333">
                <a:alpha val="65000"/>
              </a:srgbClr>
            </a:outerShdw>
          </a:effectLst>
        </p:spPr>
      </p:pic>
      <p:sp>
        <p:nvSpPr>
          <p:cNvPr id="23" name="Prostokąt 22"/>
          <p:cNvSpPr/>
          <p:nvPr/>
        </p:nvSpPr>
        <p:spPr>
          <a:xfrm>
            <a:off x="8100392" y="6525344"/>
            <a:ext cx="1043608" cy="369332"/>
          </a:xfrm>
          <a:prstGeom prst="rect">
            <a:avLst/>
          </a:prstGeom>
        </p:spPr>
        <p:txBody>
          <a:bodyPr wrap="square">
            <a:spAutoFit/>
          </a:bodyPr>
          <a:lstStyle/>
          <a:p>
            <a:r>
              <a:rPr lang="pl-PL" b="1" i="1" dirty="0">
                <a:effectLst>
                  <a:outerShdw blurRad="38100" dist="38100" dir="2700000" algn="tl">
                    <a:srgbClr val="000000">
                      <a:alpha val="43137"/>
                    </a:srgbClr>
                  </a:outerShdw>
                </a:effectLst>
              </a:rPr>
              <a:t>A. T.-M.</a:t>
            </a:r>
            <a:endParaRPr lang="pl-P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7"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fltVal val="0"/>
                                          </p:val>
                                        </p:tav>
                                        <p:tav tm="100000">
                                          <p:val>
                                            <p:strVal val="#ppt_w"/>
                                          </p:val>
                                        </p:tav>
                                      </p:tavLst>
                                    </p:anim>
                                    <p:anim calcmode="lin" valueType="num">
                                      <p:cBhvr>
                                        <p:cTn id="11" dur="500" fill="hold"/>
                                        <p:tgtEl>
                                          <p:spTgt spid="18"/>
                                        </p:tgtEl>
                                        <p:attrNameLst>
                                          <p:attrName>ppt_h</p:attrName>
                                        </p:attrNameLst>
                                      </p:cBhvr>
                                      <p:tavLst>
                                        <p:tav tm="0">
                                          <p:val>
                                            <p:strVal val="#ppt_h"/>
                                          </p:val>
                                        </p:tav>
                                        <p:tav tm="100000">
                                          <p:val>
                                            <p:strVal val="#ppt_h"/>
                                          </p:val>
                                        </p:tav>
                                      </p:tavLst>
                                    </p:anim>
                                  </p:childTnLst>
                                </p:cTn>
                              </p:par>
                              <p:par>
                                <p:cTn id="12" presetID="30" presetClass="entr" presetSubtype="0"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800" decel="100000"/>
                                        <p:tgtEl>
                                          <p:spTgt spid="19"/>
                                        </p:tgtEl>
                                      </p:cBhvr>
                                    </p:animEffect>
                                    <p:anim calcmode="lin" valueType="num">
                                      <p:cBhvr>
                                        <p:cTn id="15" dur="800" decel="100000" fill="hold"/>
                                        <p:tgtEl>
                                          <p:spTgt spid="19"/>
                                        </p:tgtEl>
                                        <p:attrNameLst>
                                          <p:attrName>style.rotation</p:attrName>
                                        </p:attrNameLst>
                                      </p:cBhvr>
                                      <p:tavLst>
                                        <p:tav tm="0">
                                          <p:val>
                                            <p:fltVal val="-90"/>
                                          </p:val>
                                        </p:tav>
                                        <p:tav tm="100000">
                                          <p:val>
                                            <p:fltVal val="0"/>
                                          </p:val>
                                        </p:tav>
                                      </p:tavLst>
                                    </p:anim>
                                    <p:anim calcmode="lin" valueType="num">
                                      <p:cBhvr>
                                        <p:cTn id="16" dur="800" decel="100000" fill="hold"/>
                                        <p:tgtEl>
                                          <p:spTgt spid="19"/>
                                        </p:tgtEl>
                                        <p:attrNameLst>
                                          <p:attrName>ppt_x</p:attrName>
                                        </p:attrNameLst>
                                      </p:cBhvr>
                                      <p:tavLst>
                                        <p:tav tm="0">
                                          <p:val>
                                            <p:strVal val="#ppt_x+0.4"/>
                                          </p:val>
                                        </p:tav>
                                        <p:tav tm="100000">
                                          <p:val>
                                            <p:strVal val="#ppt_x-0.05"/>
                                          </p:val>
                                        </p:tav>
                                      </p:tavLst>
                                    </p:anim>
                                    <p:anim calcmode="lin" valueType="num">
                                      <p:cBhvr>
                                        <p:cTn id="17" dur="800" decel="100000" fill="hold"/>
                                        <p:tgtEl>
                                          <p:spTgt spid="1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par>
                          <p:cTn id="20" fill="hold">
                            <p:stCondLst>
                              <p:cond delay="1000"/>
                            </p:stCondLst>
                            <p:childTnLst>
                              <p:par>
                                <p:cTn id="21" presetID="9"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ssolve">
                                      <p:cBhvr>
                                        <p:cTn id="23"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2050" name="Picture 2" descr="C:\Documents and Settings\Admin\Moje dokumenty\Moje obrazy\Flaga.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pic>
        <p:nvPicPr>
          <p:cNvPr id="5" name="Picture 2" descr="/storage/emulated/0/.polaris_temp/fImage613674.jpeg"/>
          <p:cNvPicPr>
            <a:picLocks noChangeAspect="1"/>
          </p:cNvPicPr>
          <p:nvPr/>
        </p:nvPicPr>
        <p:blipFill>
          <a:blip r:embed="rId3" cstate="print"/>
          <a:stretch>
            <a:fillRect/>
          </a:stretch>
        </p:blipFill>
        <p:spPr>
          <a:xfrm>
            <a:off x="0" y="6350"/>
            <a:ext cx="9158605" cy="6859270"/>
          </a:xfrm>
          <a:prstGeom prst="rect">
            <a:avLst/>
          </a:prstGeom>
          <a:noFill/>
          <a:ln w="3175" cap="flat" cmpd="sng">
            <a:noFill/>
            <a:prstDash/>
            <a:miter lim="800000"/>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074" name="Picture 2" descr="C:\Documents and Settings\Admin\Moje dokumenty\Moje obrazy\Flaga.jpg"/>
          <p:cNvPicPr>
            <a:picLocks noGrp="1" noChangeAspect="1" noChangeArrowheads="1"/>
          </p:cNvPicPr>
          <p:nvPr>
            <p:ph idx="1"/>
          </p:nvPr>
        </p:nvPicPr>
        <p:blipFill>
          <a:blip r:embed="rId2" cstate="print"/>
          <a:srcRect/>
          <a:stretch>
            <a:fillRect/>
          </a:stretch>
        </p:blipFill>
        <p:spPr bwMode="auto">
          <a:xfrm>
            <a:off x="0" y="0"/>
            <a:ext cx="9144000" cy="6876002"/>
          </a:xfrm>
          <a:prstGeom prst="rect">
            <a:avLst/>
          </a:prstGeom>
          <a:noFill/>
        </p:spPr>
      </p:pic>
      <p:sp>
        <p:nvSpPr>
          <p:cNvPr id="6" name="Prostokąt 5"/>
          <p:cNvSpPr/>
          <p:nvPr/>
        </p:nvSpPr>
        <p:spPr>
          <a:xfrm>
            <a:off x="323528" y="980728"/>
            <a:ext cx="6534472" cy="3323987"/>
          </a:xfrm>
          <a:prstGeom prst="rect">
            <a:avLst/>
          </a:prstGeom>
        </p:spPr>
        <p:txBody>
          <a:bodyPr wrap="square">
            <a:spAutoFit/>
          </a:bodyPr>
          <a:lstStyle/>
          <a:p>
            <a:endParaRPr lang="pl-PL" dirty="0"/>
          </a:p>
          <a:p>
            <a:r>
              <a:rPr lang="pl-PL" sz="2400" b="1" i="1" dirty="0">
                <a:effectLst>
                  <a:outerShdw blurRad="38100" dist="38100" dir="2700000" algn="tl">
                    <a:srgbClr val="000000">
                      <a:alpha val="43137"/>
                    </a:srgbClr>
                  </a:outerShdw>
                </a:effectLst>
              </a:rPr>
              <a:t>Święta miłości kochanej ojczyzny,</a:t>
            </a:r>
            <a:br>
              <a:rPr lang="pl-PL" sz="2400" b="1" i="1" dirty="0">
                <a:effectLst>
                  <a:outerShdw blurRad="38100" dist="38100" dir="2700000" algn="tl">
                    <a:srgbClr val="000000">
                      <a:alpha val="43137"/>
                    </a:srgbClr>
                  </a:outerShdw>
                </a:effectLst>
              </a:rPr>
            </a:br>
            <a:r>
              <a:rPr lang="pl-PL" sz="2400" b="1" i="1" dirty="0">
                <a:effectLst>
                  <a:outerShdw blurRad="38100" dist="38100" dir="2700000" algn="tl">
                    <a:srgbClr val="000000">
                      <a:alpha val="43137"/>
                    </a:srgbClr>
                  </a:outerShdw>
                </a:effectLst>
              </a:rPr>
              <a:t>Czują cię tylko umysły poczciwe!</a:t>
            </a:r>
          </a:p>
          <a:p>
            <a:r>
              <a:rPr lang="pl-PL" sz="2400" b="1" i="1" dirty="0">
                <a:effectLst>
                  <a:outerShdw blurRad="38100" dist="38100" dir="2700000" algn="tl">
                    <a:srgbClr val="000000">
                      <a:alpha val="43137"/>
                    </a:srgbClr>
                  </a:outerShdw>
                </a:effectLst>
              </a:rPr>
              <a:t>Dla ciebie zjadłe smakują trucizny,</a:t>
            </a:r>
            <a:br>
              <a:rPr lang="pl-PL" sz="2400" b="1" i="1" dirty="0">
                <a:effectLst>
                  <a:outerShdw blurRad="38100" dist="38100" dir="2700000" algn="tl">
                    <a:srgbClr val="000000">
                      <a:alpha val="43137"/>
                    </a:srgbClr>
                  </a:outerShdw>
                </a:effectLst>
              </a:rPr>
            </a:br>
            <a:r>
              <a:rPr lang="pl-PL" sz="2400" b="1" i="1" dirty="0">
                <a:effectLst>
                  <a:outerShdw blurRad="38100" dist="38100" dir="2700000" algn="tl">
                    <a:srgbClr val="000000">
                      <a:alpha val="43137"/>
                    </a:srgbClr>
                  </a:outerShdw>
                </a:effectLst>
              </a:rPr>
              <a:t>Dla ciebie więzy, pęta niezelżywe.</a:t>
            </a:r>
          </a:p>
          <a:p>
            <a:r>
              <a:rPr lang="pl-PL" sz="2400" b="1" i="1" dirty="0">
                <a:effectLst>
                  <a:outerShdw blurRad="38100" dist="38100" dir="2700000" algn="tl">
                    <a:srgbClr val="000000">
                      <a:alpha val="43137"/>
                    </a:srgbClr>
                  </a:outerShdw>
                </a:effectLst>
              </a:rPr>
              <a:t>Kształcisz kalectwo przez chwalebne blizny,</a:t>
            </a:r>
            <a:br>
              <a:rPr lang="pl-PL" sz="2400" b="1" i="1" dirty="0">
                <a:effectLst>
                  <a:outerShdw blurRad="38100" dist="38100" dir="2700000" algn="tl">
                    <a:srgbClr val="000000">
                      <a:alpha val="43137"/>
                    </a:srgbClr>
                  </a:outerShdw>
                </a:effectLst>
              </a:rPr>
            </a:br>
            <a:r>
              <a:rPr lang="pl-PL" sz="2400" b="1" i="1" dirty="0">
                <a:effectLst>
                  <a:outerShdw blurRad="38100" dist="38100" dir="2700000" algn="tl">
                    <a:srgbClr val="000000">
                      <a:alpha val="43137"/>
                    </a:srgbClr>
                  </a:outerShdw>
                </a:effectLst>
              </a:rPr>
              <a:t>Gnieździsz w umyśle rozkoszy prawdziwe,</a:t>
            </a:r>
          </a:p>
          <a:p>
            <a:r>
              <a:rPr lang="pl-PL" sz="2400" b="1" i="1" dirty="0">
                <a:effectLst>
                  <a:outerShdw blurRad="38100" dist="38100" dir="2700000" algn="tl">
                    <a:srgbClr val="000000">
                      <a:alpha val="43137"/>
                    </a:srgbClr>
                  </a:outerShdw>
                </a:effectLst>
              </a:rPr>
              <a:t>Byle cię można wspomóc, byle wspierać,</a:t>
            </a:r>
            <a:br>
              <a:rPr lang="pl-PL" sz="2400" b="1" i="1" dirty="0">
                <a:effectLst>
                  <a:outerShdw blurRad="38100" dist="38100" dir="2700000" algn="tl">
                    <a:srgbClr val="000000">
                      <a:alpha val="43137"/>
                    </a:srgbClr>
                  </a:outerShdw>
                </a:effectLst>
              </a:rPr>
            </a:br>
            <a:r>
              <a:rPr lang="pl-PL" sz="2400" b="1" i="1" dirty="0">
                <a:effectLst>
                  <a:outerShdw blurRad="38100" dist="38100" dir="2700000" algn="tl">
                    <a:srgbClr val="000000">
                      <a:alpha val="43137"/>
                    </a:srgbClr>
                  </a:outerShdw>
                </a:effectLst>
              </a:rPr>
              <a:t>Nie żal żyć w nędzy, nie żal i umierać.</a:t>
            </a:r>
          </a:p>
        </p:txBody>
      </p:sp>
      <p:sp>
        <p:nvSpPr>
          <p:cNvPr id="7" name="Prostokąt 6"/>
          <p:cNvSpPr/>
          <p:nvPr/>
        </p:nvSpPr>
        <p:spPr>
          <a:xfrm>
            <a:off x="467544" y="620688"/>
            <a:ext cx="5676681" cy="461665"/>
          </a:xfrm>
          <a:prstGeom prst="rect">
            <a:avLst/>
          </a:prstGeom>
        </p:spPr>
        <p:txBody>
          <a:bodyPr wrap="square">
            <a:spAutoFit/>
          </a:bodyPr>
          <a:lstStyle/>
          <a:p>
            <a:r>
              <a:rPr lang="pl-PL" sz="2400" b="1" i="1" dirty="0">
                <a:effectLst>
                  <a:outerShdw blurRad="38100" dist="38100" dir="2700000" algn="tl">
                    <a:srgbClr val="000000">
                      <a:alpha val="43137"/>
                    </a:srgbClr>
                  </a:outerShdw>
                </a:effectLst>
              </a:rPr>
              <a:t>Ignacy Krasicki, Hymn do miłości Ojczyzny </a:t>
            </a:r>
          </a:p>
        </p:txBody>
      </p:sp>
      <p:pic>
        <p:nvPicPr>
          <p:cNvPr id="8" name="Obraz 3" descr="images.jpg"/>
          <p:cNvPicPr>
            <a:picLocks noChangeAspect="1"/>
          </p:cNvPicPr>
          <p:nvPr/>
        </p:nvPicPr>
        <p:blipFill>
          <a:blip r:embed="rId3" cstate="print"/>
          <a:srcRect/>
          <a:stretch>
            <a:fillRect/>
          </a:stretch>
        </p:blipFill>
        <p:spPr bwMode="auto">
          <a:xfrm>
            <a:off x="5580112" y="3429000"/>
            <a:ext cx="3311525" cy="3113088"/>
          </a:xfrm>
          <a:prstGeom prst="rect">
            <a:avLst/>
          </a:prstGeom>
          <a:noFill/>
          <a:ln w="9525">
            <a:noFill/>
            <a:miter lim="800000"/>
            <a:headEnd/>
            <a:tailEnd/>
          </a:ln>
        </p:spPr>
      </p:pic>
      <p:sp>
        <p:nvSpPr>
          <p:cNvPr id="9" name="Prostokąt 8"/>
          <p:cNvSpPr/>
          <p:nvPr/>
        </p:nvSpPr>
        <p:spPr>
          <a:xfrm>
            <a:off x="1" y="6453335"/>
            <a:ext cx="1259631" cy="369332"/>
          </a:xfrm>
          <a:prstGeom prst="rect">
            <a:avLst/>
          </a:prstGeom>
        </p:spPr>
        <p:txBody>
          <a:bodyPr wrap="square">
            <a:spAutoFit/>
          </a:bodyPr>
          <a:lstStyle/>
          <a:p>
            <a:r>
              <a:rPr lang="pl-PL" b="1" i="1" dirty="0">
                <a:effectLst>
                  <a:outerShdw blurRad="38100" dist="38100" dir="2700000" algn="tl">
                    <a:srgbClr val="000000">
                      <a:alpha val="43137"/>
                    </a:srgbClr>
                  </a:outerShdw>
                </a:effectLst>
              </a:rPr>
              <a:t>A. T.-M.</a:t>
            </a:r>
            <a:endParaRPr lang="pl-P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20482" name="Picture 2" descr="C:\Documents and Settings\Admin\Moje dokumenty\Moje obrazy\Flag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Prostokąt 4"/>
          <p:cNvSpPr/>
          <p:nvPr/>
        </p:nvSpPr>
        <p:spPr>
          <a:xfrm>
            <a:off x="251520" y="332656"/>
            <a:ext cx="8352928" cy="369332"/>
          </a:xfrm>
          <a:prstGeom prst="rect">
            <a:avLst/>
          </a:prstGeom>
        </p:spPr>
        <p:txBody>
          <a:bodyPr wrap="square">
            <a:spAutoFit/>
          </a:bodyPr>
          <a:lstStyle/>
          <a:p>
            <a:endParaRPr lang="pl-PL" dirty="0"/>
          </a:p>
        </p:txBody>
      </p:sp>
      <p:sp>
        <p:nvSpPr>
          <p:cNvPr id="7" name="Prostokąt 6"/>
          <p:cNvSpPr/>
          <p:nvPr/>
        </p:nvSpPr>
        <p:spPr>
          <a:xfrm>
            <a:off x="539552" y="404664"/>
            <a:ext cx="8280920" cy="5945025"/>
          </a:xfrm>
          <a:prstGeom prst="rect">
            <a:avLst/>
          </a:prstGeom>
        </p:spPr>
        <p:txBody>
          <a:bodyPr wrap="square">
            <a:spAutoFit/>
          </a:bodyPr>
          <a:lstStyle/>
          <a:p>
            <a:pPr>
              <a:lnSpc>
                <a:spcPct val="10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pl-PL" sz="2400" b="1" i="1" dirty="0">
                <a:effectLst>
                  <a:outerShdw blurRad="38100" dist="38100" dir="2700000" algn="tl">
                    <a:srgbClr val="C0C0C0"/>
                  </a:outerShdw>
                </a:effectLst>
              </a:rPr>
              <a:t>Ojczyznę kocha się nie dlatego, że wielka, ale dlatego, że własna. </a:t>
            </a:r>
          </a:p>
          <a:p>
            <a:pPr algn="r">
              <a:lnSpc>
                <a:spcPct val="10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pl-PL" dirty="0"/>
              <a:t>Seneka Młodszy</a:t>
            </a:r>
          </a:p>
          <a:p>
            <a:pPr algn="r">
              <a:lnSpc>
                <a:spcPct val="10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pl-PL" sz="2400" dirty="0">
              <a:latin typeface="Byington" charset="0"/>
            </a:endParaRPr>
          </a:p>
          <a:p>
            <a:pPr algn="r">
              <a:lnSpc>
                <a:spcPct val="10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pl-PL" sz="1600" dirty="0">
              <a:latin typeface="Byington" charset="0"/>
            </a:endParaRPr>
          </a:p>
          <a:p>
            <a:pPr algn="r">
              <a:lnSpc>
                <a:spcPct val="10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pl-PL" sz="1600" dirty="0">
              <a:latin typeface="Byington" charset="0"/>
            </a:endParaRPr>
          </a:p>
          <a:p>
            <a:pPr algn="r">
              <a:lnSpc>
                <a:spcPct val="10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pl-PL" sz="1600" dirty="0">
              <a:latin typeface="Byington" charset="0"/>
            </a:endParaRPr>
          </a:p>
          <a:p>
            <a:pPr algn="r">
              <a:lnSpc>
                <a:spcPct val="10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pl-PL" sz="1600" dirty="0">
              <a:latin typeface="Byington" charset="0"/>
            </a:endParaRPr>
          </a:p>
          <a:p>
            <a:pPr algn="r">
              <a:lnSpc>
                <a:spcPct val="10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pl-PL" sz="1600" dirty="0">
                <a:latin typeface="Byington" charset="0"/>
              </a:rPr>
              <a:t> </a:t>
            </a:r>
          </a:p>
          <a:p>
            <a:pPr marL="64008" indent="0" algn="just">
              <a:buNone/>
            </a:pPr>
            <a:endParaRPr lang="pl-PL" sz="2400" b="1" dirty="0">
              <a:effectLst>
                <a:outerShdw blurRad="38100" dist="38100" dir="2700000" algn="tl">
                  <a:srgbClr val="000000">
                    <a:alpha val="43137"/>
                  </a:srgbClr>
                </a:outerShdw>
              </a:effectLst>
            </a:endParaRPr>
          </a:p>
          <a:p>
            <a:pPr marL="64008" indent="0" algn="just">
              <a:buNone/>
            </a:pPr>
            <a:r>
              <a:rPr lang="pl-PL" sz="2400" b="1" dirty="0">
                <a:effectLst>
                  <a:outerShdw blurRad="38100" dist="38100" dir="2700000" algn="tl">
                    <a:srgbClr val="000000">
                      <a:alpha val="43137"/>
                    </a:srgbClr>
                  </a:outerShdw>
                </a:effectLst>
              </a:rPr>
              <a:t>Patriotyzm to indywidualna i </a:t>
            </a:r>
            <a:r>
              <a:rPr lang="pl-PL" sz="2400" b="1" i="1" dirty="0">
                <a:effectLst>
                  <a:outerShdw blurRad="38100" dist="38100" dir="2700000" algn="tl">
                    <a:srgbClr val="000000">
                      <a:alpha val="43137"/>
                    </a:srgbClr>
                  </a:outerShdw>
                </a:effectLst>
              </a:rPr>
              <a:t>społeczna postawa, oznaczająca przywiązanie i miłość do własnej ojczyzny.  Obejmuje on przeszłość, teraźniejszość i przyszłość kraju.</a:t>
            </a:r>
          </a:p>
          <a:p>
            <a:pPr algn="just"/>
            <a:r>
              <a:rPr lang="pl-PL" sz="2400" b="1" i="1" dirty="0">
                <a:effectLst>
                  <a:outerShdw blurRad="38100" dist="38100" dir="2700000" algn="tl">
                    <a:srgbClr val="000000">
                      <a:alpha val="43137"/>
                    </a:srgbClr>
                  </a:outerShdw>
                </a:effectLst>
              </a:rPr>
              <a:t>Nasza Ojczyzna przeżywa rozmaite przeobrażenia, ale patriotyzm ciągle powinien stać na straży godności naszego Narodu, jego kultury i obyczajów, czyli dziedzictwa naszych ojców. </a:t>
            </a: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1412776"/>
            <a:ext cx="2484276"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Prostokąt 8"/>
          <p:cNvSpPr/>
          <p:nvPr/>
        </p:nvSpPr>
        <p:spPr>
          <a:xfrm>
            <a:off x="1" y="6381328"/>
            <a:ext cx="971599" cy="369332"/>
          </a:xfrm>
          <a:prstGeom prst="rect">
            <a:avLst/>
          </a:prstGeom>
        </p:spPr>
        <p:txBody>
          <a:bodyPr wrap="square">
            <a:spAutoFit/>
          </a:bodyPr>
          <a:lstStyle/>
          <a:p>
            <a:r>
              <a:rPr lang="pl-PL" b="1" i="1" dirty="0">
                <a:effectLst>
                  <a:outerShdw blurRad="38100" dist="38100" dir="2700000" algn="tl">
                    <a:srgbClr val="000000">
                      <a:alpha val="43137"/>
                    </a:srgbClr>
                  </a:outerShdw>
                </a:effectLst>
              </a:rPr>
              <a:t>A. T.-M.</a:t>
            </a:r>
            <a:endParaRPr lang="pl-P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18434" name="Picture 2" descr="C:\Documents and Settings\Admin\Moje dokumenty\Moje obrazy\Flag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8435" name="Rectangle 3"/>
          <p:cNvSpPr>
            <a:spLocks noChangeArrowheads="1"/>
          </p:cNvSpPr>
          <p:nvPr/>
        </p:nvSpPr>
        <p:spPr bwMode="auto">
          <a:xfrm>
            <a:off x="1346742925"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6000" b="0" i="0" u="none" strike="noStrike" cap="none" normalizeH="0" baseline="0">
                <a:ln>
                  <a:noFill/>
                </a:ln>
                <a:solidFill>
                  <a:schemeClr val="tx1"/>
                </a:solidFill>
                <a:effectLst/>
                <a:latin typeface="Arial" charset="0"/>
              </a:rPr>
              <a:t>O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36" name="Rectangle 4"/>
          <p:cNvSpPr>
            <a:spLocks noChangeArrowheads="1"/>
          </p:cNvSpPr>
          <p:nvPr/>
        </p:nvSpPr>
        <p:spPr bwMode="auto">
          <a:xfrm>
            <a:off x="177482341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6000" b="0" i="0" u="none" strike="noStrike" cap="none" normalizeH="0" baseline="0">
                <a:ln>
                  <a:noFill/>
                </a:ln>
                <a:solidFill>
                  <a:schemeClr val="tx1"/>
                </a:solidFill>
                <a:effectLst/>
                <a:latin typeface="Arial" charset="0"/>
                <a:cs typeface="Arial" charset="0"/>
              </a:rPr>
              <a:t>ś</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37" name="Rectangle 5"/>
          <p:cNvSpPr>
            <a:spLocks noChangeArrowheads="1"/>
          </p:cNvSpPr>
          <p:nvPr/>
        </p:nvSpPr>
        <p:spPr bwMode="auto">
          <a:xfrm>
            <a:off x="1943552438"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6000" b="0" i="0" u="none" strike="noStrike" cap="none" normalizeH="0" baseline="0">
                <a:ln>
                  <a:noFill/>
                </a:ln>
                <a:solidFill>
                  <a:schemeClr val="tx1"/>
                </a:solidFill>
                <a:effectLst/>
                <a:latin typeface="Arial" charset="0"/>
                <a:cs typeface="Arial" charset="0"/>
              </a:rPr>
              <a:t>wi</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38" name="Rectangle 6"/>
          <p:cNvSpPr>
            <a:spLocks noChangeArrowheads="1"/>
          </p:cNvSpPr>
          <p:nvPr/>
        </p:nvSpPr>
        <p:spPr bwMode="auto">
          <a:xfrm>
            <a:off x="2147483647"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6000" b="0" i="0" u="none" strike="noStrike" cap="none" normalizeH="0" baseline="0">
                <a:ln>
                  <a:noFill/>
                </a:ln>
                <a:solidFill>
                  <a:schemeClr val="tx1"/>
                </a:solidFill>
                <a:effectLst/>
                <a:latin typeface="Arial" charset="0"/>
                <a:cs typeface="Arial" charset="0"/>
              </a:rPr>
              <a:t>ę</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39" name="Rectangle 7"/>
          <p:cNvSpPr>
            <a:spLocks noChangeArrowheads="1"/>
          </p:cNvSpPr>
          <p:nvPr/>
        </p:nvSpPr>
        <p:spPr bwMode="auto">
          <a:xfrm>
            <a:off x="2147483647"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6000" b="0" i="0" u="none" strike="noStrike" cap="none" normalizeH="0" baseline="0">
                <a:ln>
                  <a:noFill/>
                </a:ln>
                <a:solidFill>
                  <a:schemeClr val="tx1"/>
                </a:solidFill>
                <a:effectLst/>
                <a:latin typeface="Arial" charset="0"/>
                <a:cs typeface="Arial" charset="0"/>
              </a:rPr>
              <a:t>towaniu</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40" name="Rectangle 8"/>
          <p:cNvSpPr>
            <a:spLocks noChangeArrowheads="1"/>
          </p:cNvSpPr>
          <p:nvPr/>
        </p:nvSpPr>
        <p:spPr bwMode="auto">
          <a:xfrm>
            <a:off x="1559013900"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6000" b="0" i="0" u="none" strike="noStrike" cap="none" normalizeH="0" baseline="0">
                <a:ln>
                  <a:noFill/>
                </a:ln>
                <a:solidFill>
                  <a:schemeClr val="tx1"/>
                </a:solidFill>
                <a:effectLst/>
                <a:latin typeface="Arial" charset="0"/>
                <a:cs typeface="Arial" charset="0"/>
              </a:rPr>
              <a:t>11 Listopada</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41" name="Rectangle 9"/>
          <p:cNvSpPr>
            <a:spLocks noChangeArrowheads="1"/>
          </p:cNvSpPr>
          <p:nvPr/>
        </p:nvSpPr>
        <p:spPr bwMode="auto">
          <a:xfrm>
            <a:off x="5138738" y="554812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900" b="0" i="0" u="none" strike="noStrike" cap="none" normalizeH="0" baseline="0">
                <a:ln>
                  <a:noFill/>
                </a:ln>
                <a:solidFill>
                  <a:schemeClr val="tx1"/>
                </a:solidFill>
                <a:effectLst/>
                <a:latin typeface="Arial" charset="0"/>
                <a:cs typeface="Arial" charset="0"/>
              </a:rPr>
              <a:t>W przededniu niepodległości</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42" name="Rectangle 10"/>
          <p:cNvSpPr>
            <a:spLocks noChangeArrowheads="1"/>
          </p:cNvSpPr>
          <p:nvPr/>
        </p:nvSpPr>
        <p:spPr bwMode="auto">
          <a:xfrm>
            <a:off x="83515200" y="1131196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Uzyskanie niepodległości przez Polskę było możliwe dzięki temu,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43" name="Rectangle 11"/>
          <p:cNvSpPr>
            <a:spLocks noChangeArrowheads="1"/>
          </p:cNvSpPr>
          <p:nvPr/>
        </p:nvSpPr>
        <p:spPr bwMode="auto">
          <a:xfrm>
            <a:off x="5138738" y="139898596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że państwa zaborcze: Austro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44" name="Rectangle 12"/>
          <p:cNvSpPr>
            <a:spLocks noChangeArrowheads="1"/>
          </p:cNvSpPr>
          <p:nvPr/>
        </p:nvSpPr>
        <p:spPr bwMode="auto">
          <a:xfrm>
            <a:off x="2147483647" y="139898596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45" name="Rectangle 13"/>
          <p:cNvSpPr>
            <a:spLocks noChangeArrowheads="1"/>
          </p:cNvSpPr>
          <p:nvPr/>
        </p:nvSpPr>
        <p:spPr bwMode="auto">
          <a:xfrm>
            <a:off x="2147483647" y="139898596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Węgry, Niemcy i Rosja, przegrały wojnę.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46" name="Rectangle 14"/>
          <p:cNvSpPr>
            <a:spLocks noChangeArrowheads="1"/>
          </p:cNvSpPr>
          <p:nvPr/>
        </p:nvSpPr>
        <p:spPr bwMode="auto">
          <a:xfrm>
            <a:off x="5138738" y="166677498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10 listopada 1918 roku przybył d</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47" name="Rectangle 15"/>
          <p:cNvSpPr>
            <a:spLocks noChangeArrowheads="1"/>
          </p:cNvSpPr>
          <p:nvPr/>
        </p:nvSpPr>
        <p:spPr bwMode="auto">
          <a:xfrm>
            <a:off x="2147483647" y="166677498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o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48" name="Rectangle 16"/>
          <p:cNvSpPr>
            <a:spLocks noChangeArrowheads="1"/>
          </p:cNvSpPr>
          <p:nvPr/>
        </p:nvSpPr>
        <p:spPr bwMode="auto">
          <a:xfrm>
            <a:off x="2147483647" y="166677498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Warszawy zwolniony z</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49" name="Rectangle 17"/>
          <p:cNvSpPr>
            <a:spLocks noChangeArrowheads="1"/>
          </p:cNvSpPr>
          <p:nvPr/>
        </p:nvSpPr>
        <p:spPr bwMode="auto">
          <a:xfrm>
            <a:off x="2147483647" y="166677498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więzienia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50" name="Rectangle 18"/>
          <p:cNvSpPr>
            <a:spLocks noChangeArrowheads="1"/>
          </p:cNvSpPr>
          <p:nvPr/>
        </p:nvSpPr>
        <p:spPr bwMode="auto">
          <a:xfrm>
            <a:off x="513800725" y="1935868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w</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51" name="Rectangle 19"/>
          <p:cNvSpPr>
            <a:spLocks noChangeArrowheads="1"/>
          </p:cNvSpPr>
          <p:nvPr/>
        </p:nvSpPr>
        <p:spPr bwMode="auto">
          <a:xfrm>
            <a:off x="65336738" y="1935868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Magdeburgu Józef Piłsudski. Dzień później Rada Regencyjna, która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52" name="Rectangle 20"/>
          <p:cNvSpPr>
            <a:spLocks noChangeArrowheads="1"/>
          </p:cNvSpPr>
          <p:nvPr/>
        </p:nvSpPr>
        <p:spPr bwMode="auto">
          <a:xfrm>
            <a:off x="5138738"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od września 1917 roku działała jak</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53" name="Rectangle 21"/>
          <p:cNvSpPr>
            <a:spLocks noChangeArrowheads="1"/>
          </p:cNvSpPr>
          <p:nvPr/>
        </p:nvSpPr>
        <p:spPr bwMode="auto">
          <a:xfrm>
            <a:off x="2147483647"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o najwyższa tymczasowa władza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54" name="Rectangle 22"/>
          <p:cNvSpPr>
            <a:spLocks noChangeArrowheads="1"/>
          </p:cNvSpPr>
          <p:nvPr/>
        </p:nvSpPr>
        <p:spPr bwMode="auto">
          <a:xfrm>
            <a:off x="513800725"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w</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55" name="Rectangle 23"/>
          <p:cNvSpPr>
            <a:spLocks noChangeArrowheads="1"/>
          </p:cNvSpPr>
          <p:nvPr/>
        </p:nvSpPr>
        <p:spPr bwMode="auto">
          <a:xfrm>
            <a:off x="65336738"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Królestwie Polskim, podporządkowała się Piłsudskiemu i powierzyła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56" name="Rectangle 24"/>
          <p:cNvSpPr>
            <a:spLocks noChangeArrowheads="1"/>
          </p:cNvSpPr>
          <p:nvPr/>
        </p:nvSpPr>
        <p:spPr bwMode="auto">
          <a:xfrm>
            <a:off x="5138738"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mu naczelne dowództwo nad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57" name="Rectangle 25"/>
          <p:cNvSpPr>
            <a:spLocks noChangeArrowheads="1"/>
          </p:cNvSpPr>
          <p:nvPr/>
        </p:nvSpPr>
        <p:spPr bwMode="auto">
          <a:xfrm>
            <a:off x="2147483647"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organizującym się wojskiem.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58" name="Rectangle 26"/>
          <p:cNvSpPr>
            <a:spLocks noChangeArrowheads="1"/>
          </p:cNvSpPr>
          <p:nvPr/>
        </p:nvSpPr>
        <p:spPr bwMode="auto">
          <a:xfrm>
            <a:off x="5138738" y="7480633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500" b="0" i="0" u="none" strike="noStrike" cap="none" normalizeH="0" baseline="0">
                <a:ln>
                  <a:noFill/>
                </a:ln>
                <a:solidFill>
                  <a:schemeClr val="tx1"/>
                </a:solidFill>
                <a:effectLst/>
                <a:latin typeface="Arial" charset="0"/>
                <a:cs typeface="Arial" charset="0"/>
              </a:rPr>
              <a:t>Rada Regencyjna</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59" name="Rectangle 27"/>
          <p:cNvSpPr>
            <a:spLocks noChangeArrowheads="1"/>
          </p:cNvSpPr>
          <p:nvPr/>
        </p:nvSpPr>
        <p:spPr bwMode="auto">
          <a:xfrm>
            <a:off x="1621062925" y="7480633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500" b="0" i="0" u="none" strike="noStrike" cap="none" normalizeH="0" baseline="0">
                <a:ln>
                  <a:noFill/>
                </a:ln>
                <a:solidFill>
                  <a:schemeClr val="tx1"/>
                </a:solidFill>
                <a:effectLst/>
                <a:latin typeface="Arial" charset="0"/>
                <a:cs typeface="Arial" charset="0"/>
              </a:rPr>
              <a:t>27 X 1917 r. w</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60" name="Rectangle 28"/>
          <p:cNvSpPr>
            <a:spLocks noChangeArrowheads="1"/>
          </p:cNvSpPr>
          <p:nvPr/>
        </p:nvSpPr>
        <p:spPr bwMode="auto">
          <a:xfrm>
            <a:off x="2147483647" y="7480633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500" b="0" i="0" u="none" strike="noStrike" cap="none" normalizeH="0" baseline="0">
                <a:ln>
                  <a:noFill/>
                </a:ln>
                <a:solidFill>
                  <a:schemeClr val="tx1"/>
                </a:solidFill>
                <a:effectLst/>
                <a:latin typeface="Arial" charset="0"/>
                <a:cs typeface="Arial" charset="0"/>
              </a:rPr>
              <a:t>drodze na Zamek Królewski po złożeniu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61" name="Rectangle 29"/>
          <p:cNvSpPr>
            <a:spLocks noChangeArrowheads="1"/>
          </p:cNvSpPr>
          <p:nvPr/>
        </p:nvSpPr>
        <p:spPr bwMode="auto">
          <a:xfrm>
            <a:off x="5138738" y="771185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500" b="0" i="0" u="none" strike="noStrike" cap="none" normalizeH="0" baseline="0">
                <a:ln>
                  <a:noFill/>
                </a:ln>
                <a:solidFill>
                  <a:schemeClr val="tx1"/>
                </a:solidFill>
                <a:effectLst/>
                <a:latin typeface="Arial" charset="0"/>
                <a:cs typeface="Arial" charset="0"/>
              </a:rPr>
              <a:t>przysięgi w katedrze warszawskiej św. Jana.</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62" name="Rectangle 30"/>
          <p:cNvSpPr>
            <a:spLocks noChangeArrowheads="1"/>
          </p:cNvSpPr>
          <p:nvPr/>
        </p:nvSpPr>
        <p:spPr bwMode="auto">
          <a:xfrm>
            <a:off x="5138738" y="794045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a:ln>
                  <a:noFill/>
                </a:ln>
                <a:solidFill>
                  <a:schemeClr val="tx1"/>
                </a:solidFill>
                <a:effectLst/>
                <a:latin typeface="Arial" charset="0"/>
                <a:cs typeface="Arial" charset="0"/>
              </a:rPr>
              <a:t>źródło: domena publiczna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63" name="Rectangle 31"/>
          <p:cNvSpPr>
            <a:spLocks noChangeArrowheads="1"/>
          </p:cNvSpPr>
          <p:nvPr/>
        </p:nvSpPr>
        <p:spPr bwMode="auto">
          <a:xfrm>
            <a:off x="166025036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a:ln>
                  <a:noFill/>
                </a:ln>
                <a:solidFill>
                  <a:schemeClr val="tx1"/>
                </a:solidFill>
                <a:effectLst/>
                <a:latin typeface="Arial" charset="0"/>
                <a:cs typeface="Arial" charset="0"/>
              </a:rPr>
              <a:t>–</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64" name="Rectangle 32"/>
          <p:cNvSpPr>
            <a:spLocks noChangeArrowheads="1"/>
          </p:cNvSpPr>
          <p:nvPr/>
        </p:nvSpPr>
        <p:spPr bwMode="auto">
          <a:xfrm>
            <a:off x="1735362925" y="794045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a:ln>
                  <a:noFill/>
                </a:ln>
                <a:solidFill>
                  <a:schemeClr val="tx1"/>
                </a:solidFill>
                <a:effectLst/>
                <a:latin typeface="Arial" charset="0"/>
                <a:cs typeface="Arial" charset="0"/>
              </a:rPr>
              <a:t>www.wikipedia.org</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65" name="Rectangle 33"/>
          <p:cNvSpPr>
            <a:spLocks noChangeArrowheads="1"/>
          </p:cNvSpPr>
          <p:nvPr/>
        </p:nvSpPr>
        <p:spPr bwMode="auto">
          <a:xfrm>
            <a:off x="5138738" y="554812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900" b="0" i="0" u="none" strike="noStrike" cap="none" normalizeH="0" baseline="0">
                <a:ln>
                  <a:noFill/>
                </a:ln>
                <a:solidFill>
                  <a:schemeClr val="tx1"/>
                </a:solidFill>
                <a:effectLst/>
                <a:latin typeface="Arial" charset="0"/>
                <a:cs typeface="Arial" charset="0"/>
              </a:rPr>
              <a:t>Na przystanku Niepodległość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66" name="Rectangle 34"/>
          <p:cNvSpPr>
            <a:spLocks noChangeArrowheads="1"/>
          </p:cNvSpPr>
          <p:nvPr/>
        </p:nvSpPr>
        <p:spPr bwMode="auto">
          <a:xfrm>
            <a:off x="83515200" y="1131196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Pierwszym, który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67" name="Rectangle 35"/>
          <p:cNvSpPr>
            <a:spLocks noChangeArrowheads="1"/>
          </p:cNvSpPr>
          <p:nvPr/>
        </p:nvSpPr>
        <p:spPr bwMode="auto">
          <a:xfrm>
            <a:off x="2081799875" y="1131196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prób</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68" name="Rectangle 36"/>
          <p:cNvSpPr>
            <a:spLocks noChangeArrowheads="1"/>
          </p:cNvSpPr>
          <p:nvPr/>
        </p:nvSpPr>
        <p:spPr bwMode="auto">
          <a:xfrm>
            <a:off x="2147483647" y="1131196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ował</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69" name="Rectangle 37"/>
          <p:cNvSpPr>
            <a:spLocks noChangeArrowheads="1"/>
          </p:cNvSpPr>
          <p:nvPr/>
        </p:nvSpPr>
        <p:spPr bwMode="auto">
          <a:xfrm>
            <a:off x="2147483647" y="1131196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przeforsowa</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70" name="Rectangle 38"/>
          <p:cNvSpPr>
            <a:spLocks noChangeArrowheads="1"/>
          </p:cNvSpPr>
          <p:nvPr/>
        </p:nvSpPr>
        <p:spPr bwMode="auto">
          <a:xfrm>
            <a:off x="2147483647" y="1131196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ć</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71" name="Rectangle 39"/>
          <p:cNvSpPr>
            <a:spLocks noChangeArrowheads="1"/>
          </p:cNvSpPr>
          <p:nvPr/>
        </p:nvSpPr>
        <p:spPr bwMode="auto">
          <a:xfrm>
            <a:off x="2147483647" y="1131196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pomysł ogłoszenia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72" name="Rectangle 40"/>
          <p:cNvSpPr>
            <a:spLocks noChangeArrowheads="1"/>
          </p:cNvSpPr>
          <p:nvPr/>
        </p:nvSpPr>
        <p:spPr bwMode="auto">
          <a:xfrm>
            <a:off x="5138738" y="139898596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niepodległości był jeden z regentów, książę Zdzisław Lubomirski.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73" name="Rectangle 41"/>
          <p:cNvSpPr>
            <a:spLocks noChangeArrowheads="1"/>
          </p:cNvSpPr>
          <p:nvPr/>
        </p:nvSpPr>
        <p:spPr bwMode="auto">
          <a:xfrm>
            <a:off x="5138738" y="166677498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Proklamował on niepodległość także od N</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74" name="Rectangle 42"/>
          <p:cNvSpPr>
            <a:spLocks noChangeArrowheads="1"/>
          </p:cNvSpPr>
          <p:nvPr/>
        </p:nvSpPr>
        <p:spPr bwMode="auto">
          <a:xfrm>
            <a:off x="2147483647" y="166677498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iemców, a nie pod ich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75" name="Rectangle 43"/>
          <p:cNvSpPr>
            <a:spLocks noChangeArrowheads="1"/>
          </p:cNvSpPr>
          <p:nvPr/>
        </p:nvSpPr>
        <p:spPr bwMode="auto">
          <a:xfrm>
            <a:off x="5138738" y="1935868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dyktando</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76" name="Rectangle 44"/>
          <p:cNvSpPr>
            <a:spLocks noChangeArrowheads="1"/>
          </p:cNvSpPr>
          <p:nvPr/>
        </p:nvSpPr>
        <p:spPr bwMode="auto">
          <a:xfrm>
            <a:off x="1215024875" y="1935868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7</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77" name="Rectangle 45"/>
          <p:cNvSpPr>
            <a:spLocks noChangeArrowheads="1"/>
          </p:cNvSpPr>
          <p:nvPr/>
        </p:nvSpPr>
        <p:spPr bwMode="auto">
          <a:xfrm>
            <a:off x="1342388413" y="1935868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października 1918</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78" name="Rectangle 46"/>
          <p:cNvSpPr>
            <a:spLocks noChangeArrowheads="1"/>
          </p:cNvSpPr>
          <p:nvPr/>
        </p:nvSpPr>
        <p:spPr bwMode="auto">
          <a:xfrm>
            <a:off x="2147483647" y="1935868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roku</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79" name="Rectangle 47"/>
          <p:cNvSpPr>
            <a:spLocks noChangeArrowheads="1"/>
          </p:cNvSpPr>
          <p:nvPr/>
        </p:nvSpPr>
        <p:spPr bwMode="auto">
          <a:xfrm>
            <a:off x="2147483647" y="1935868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80" name="Rectangle 48"/>
          <p:cNvSpPr>
            <a:spLocks noChangeArrowheads="1"/>
          </p:cNvSpPr>
          <p:nvPr/>
        </p:nvSpPr>
        <p:spPr bwMode="auto">
          <a:xfrm>
            <a:off x="2147483647" y="1935868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W oficjalnym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81" name="Rectangle 49"/>
          <p:cNvSpPr>
            <a:spLocks noChangeArrowheads="1"/>
          </p:cNvSpPr>
          <p:nvPr/>
        </p:nvSpPr>
        <p:spPr bwMode="auto">
          <a:xfrm>
            <a:off x="2147483647" y="1935868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„Monitor</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82" name="Rectangle 50"/>
          <p:cNvSpPr>
            <a:spLocks noChangeArrowheads="1"/>
          </p:cNvSpPr>
          <p:nvPr/>
        </p:nvSpPr>
        <p:spPr bwMode="auto">
          <a:xfrm>
            <a:off x="2147483647" y="1935868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dirty="0">
                <a:ln>
                  <a:noFill/>
                </a:ln>
                <a:solidFill>
                  <a:schemeClr val="tx1"/>
                </a:solidFill>
                <a:effectLst/>
                <a:latin typeface="Arial" charset="0"/>
                <a:cs typeface="Arial" charset="0"/>
              </a:rPr>
              <a:t>ze</a:t>
            </a:r>
            <a:endParaRPr kumimoji="0" lang="pl-PL" sz="6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a:ln>
                <a:noFill/>
              </a:ln>
              <a:solidFill>
                <a:schemeClr val="tx1"/>
              </a:solidFill>
              <a:effectLst/>
              <a:latin typeface="Arial" charset="0"/>
            </a:endParaRPr>
          </a:p>
        </p:txBody>
      </p:sp>
      <p:sp>
        <p:nvSpPr>
          <p:cNvPr id="18483" name="Rectangle 51"/>
          <p:cNvSpPr>
            <a:spLocks noChangeArrowheads="1"/>
          </p:cNvSpPr>
          <p:nvPr/>
        </p:nvSpPr>
        <p:spPr bwMode="auto">
          <a:xfrm>
            <a:off x="5138738"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Polski</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84" name="Rectangle 52"/>
          <p:cNvSpPr>
            <a:spLocks noChangeArrowheads="1"/>
          </p:cNvSpPr>
          <p:nvPr/>
        </p:nvSpPr>
        <p:spPr bwMode="auto">
          <a:xfrm>
            <a:off x="88522175"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m</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85" name="Rectangle 53"/>
          <p:cNvSpPr>
            <a:spLocks noChangeArrowheads="1"/>
          </p:cNvSpPr>
          <p:nvPr/>
        </p:nvSpPr>
        <p:spPr bwMode="auto">
          <a:xfrm>
            <a:off x="100493036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 wydrukowano podn</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86" name="Rectangle 54"/>
          <p:cNvSpPr>
            <a:spLocks noChangeArrowheads="1"/>
          </p:cNvSpPr>
          <p:nvPr/>
        </p:nvSpPr>
        <p:spPr bwMode="auto">
          <a:xfrm>
            <a:off x="2147483647"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iosłą odezwę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87" name="Rectangle 55"/>
          <p:cNvSpPr>
            <a:spLocks noChangeArrowheads="1"/>
          </p:cNvSpPr>
          <p:nvPr/>
        </p:nvSpPr>
        <p:spPr bwMode="auto">
          <a:xfrm>
            <a:off x="2147483647"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do Narodu</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88" name="Rectangle 56"/>
          <p:cNvSpPr>
            <a:spLocks noChangeArrowheads="1"/>
          </p:cNvSpPr>
          <p:nvPr/>
        </p:nvSpPr>
        <p:spPr bwMode="auto">
          <a:xfrm>
            <a:off x="2147483647"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 Rada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89" name="Rectangle 57"/>
          <p:cNvSpPr>
            <a:spLocks noChangeArrowheads="1"/>
          </p:cNvSpPr>
          <p:nvPr/>
        </p:nvSpPr>
        <p:spPr bwMode="auto">
          <a:xfrm>
            <a:off x="513800725"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R</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90" name="Rectangle 58"/>
          <p:cNvSpPr>
            <a:spLocks noChangeArrowheads="1"/>
          </p:cNvSpPr>
          <p:nvPr/>
        </p:nvSpPr>
        <p:spPr bwMode="auto">
          <a:xfrm>
            <a:off x="6054566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egencyjna oznajmiała w niej, że oto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91" name="Rectangle 59"/>
          <p:cNvSpPr>
            <a:spLocks noChangeArrowheads="1"/>
          </p:cNvSpPr>
          <p:nvPr/>
        </p:nvSpPr>
        <p:spPr bwMode="auto">
          <a:xfrm>
            <a:off x="2147483647"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wybija wielka godzina, na k</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92" name="Rectangle 60"/>
          <p:cNvSpPr>
            <a:spLocks noChangeArrowheads="1"/>
          </p:cNvSpPr>
          <p:nvPr/>
        </p:nvSpPr>
        <p:spPr bwMode="auto">
          <a:xfrm>
            <a:off x="2147483647"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tórą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93" name="Rectangle 61"/>
          <p:cNvSpPr>
            <a:spLocks noChangeArrowheads="1"/>
          </p:cNvSpPr>
          <p:nvPr/>
        </p:nvSpPr>
        <p:spPr bwMode="auto">
          <a:xfrm>
            <a:off x="5138738"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cały naród polski czekał z</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94" name="Rectangle 62"/>
          <p:cNvSpPr>
            <a:spLocks noChangeArrowheads="1"/>
          </p:cNvSpPr>
          <p:nvPr/>
        </p:nvSpPr>
        <p:spPr bwMode="auto">
          <a:xfrm>
            <a:off x="2141672438"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upragnieniem</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95" name="Rectangle 63"/>
          <p:cNvSpPr>
            <a:spLocks noChangeArrowheads="1"/>
          </p:cNvSpPr>
          <p:nvPr/>
        </p:nvSpPr>
        <p:spPr bwMode="auto">
          <a:xfrm>
            <a:off x="2147483647"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96" name="Rectangle 64"/>
          <p:cNvSpPr>
            <a:spLocks noChangeArrowheads="1"/>
          </p:cNvSpPr>
          <p:nvPr/>
        </p:nvSpPr>
        <p:spPr bwMode="auto">
          <a:xfrm>
            <a:off x="5138738" y="810831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b="0" i="0" u="none" strike="noStrike" cap="none" normalizeH="0" baseline="0">
                <a:ln>
                  <a:noFill/>
                </a:ln>
                <a:solidFill>
                  <a:schemeClr val="tx1"/>
                </a:solidFill>
                <a:effectLst/>
                <a:latin typeface="Arial" charset="0"/>
                <a:cs typeface="Arial" charset="0"/>
              </a:rPr>
              <a:t>źródło: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97" name="Rectangle 65"/>
          <p:cNvSpPr>
            <a:spLocks noChangeArrowheads="1"/>
          </p:cNvSpPr>
          <p:nvPr/>
        </p:nvSpPr>
        <p:spPr bwMode="auto">
          <a:xfrm>
            <a:off x="87215663" y="810831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b="0" i="0" u="none" strike="noStrike" cap="none" normalizeH="0" baseline="0">
                <a:ln>
                  <a:noFill/>
                </a:ln>
                <a:solidFill>
                  <a:schemeClr val="tx1"/>
                </a:solidFill>
                <a:effectLst/>
                <a:latin typeface="Arial" charset="0"/>
                <a:cs typeface="Arial" charset="0"/>
              </a:rPr>
              <a:t>domena publiczna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98" name="Rectangle 66"/>
          <p:cNvSpPr>
            <a:spLocks noChangeArrowheads="1"/>
          </p:cNvSpPr>
          <p:nvPr/>
        </p:nvSpPr>
        <p:spPr bwMode="auto">
          <a:xfrm>
            <a:off x="1775912438"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b="0" i="0" u="none" strike="noStrike" cap="none" normalizeH="0" baseline="0">
                <a:ln>
                  <a:noFill/>
                </a:ln>
                <a:solidFill>
                  <a:schemeClr val="tx1"/>
                </a:solidFill>
                <a:effectLst/>
                <a:latin typeface="Arial" charset="0"/>
                <a:cs typeface="Arial" charset="0"/>
              </a:rPr>
              <a:t>-</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499" name="Rectangle 67"/>
          <p:cNvSpPr>
            <a:spLocks noChangeArrowheads="1"/>
          </p:cNvSpPr>
          <p:nvPr/>
        </p:nvSpPr>
        <p:spPr bwMode="auto">
          <a:xfrm>
            <a:off x="1839048900" y="810831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b="0" i="0" u="none" strike="noStrike" cap="none" normalizeH="0" baseline="0">
                <a:ln>
                  <a:noFill/>
                </a:ln>
                <a:solidFill>
                  <a:schemeClr val="tx1"/>
                </a:solidFill>
                <a:effectLst/>
                <a:latin typeface="Arial" charset="0"/>
                <a:cs typeface="Arial" charset="0"/>
              </a:rPr>
              <a:t>www.buwcd.buw.uw.edu.pl</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00" name="Rectangle 68"/>
          <p:cNvSpPr>
            <a:spLocks noChangeArrowheads="1"/>
          </p:cNvSpPr>
          <p:nvPr/>
        </p:nvSpPr>
        <p:spPr bwMode="auto">
          <a:xfrm>
            <a:off x="83515200" y="554904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Na</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01" name="Rectangle 69"/>
          <p:cNvSpPr>
            <a:spLocks noChangeArrowheads="1"/>
          </p:cNvSpPr>
          <p:nvPr/>
        </p:nvSpPr>
        <p:spPr bwMode="auto">
          <a:xfrm>
            <a:off x="1003842925" y="554904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stępnego dnia wszystkie główne dzienniki przedrukowały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02" name="Rectangle 70"/>
          <p:cNvSpPr>
            <a:spLocks noChangeArrowheads="1"/>
          </p:cNvSpPr>
          <p:nvPr/>
        </p:nvSpPr>
        <p:spPr bwMode="auto">
          <a:xfrm>
            <a:off x="5138738" y="82400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odezwę, zwykle już na pierwszej stronie.</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03" name="Rectangle 71"/>
          <p:cNvSpPr>
            <a:spLocks noChangeArrowheads="1"/>
          </p:cNvSpPr>
          <p:nvPr/>
        </p:nvSpPr>
        <p:spPr bwMode="auto">
          <a:xfrm>
            <a:off x="2147483647" y="82400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W powszechnym odczuciu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04" name="Rectangle 72"/>
          <p:cNvSpPr>
            <a:spLocks noChangeArrowheads="1"/>
          </p:cNvSpPr>
          <p:nvPr/>
        </p:nvSpPr>
        <p:spPr bwMode="auto">
          <a:xfrm>
            <a:off x="5138738" y="1092009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społeczeństwa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05" name="Rectangle 73"/>
          <p:cNvSpPr>
            <a:spLocks noChangeArrowheads="1"/>
          </p:cNvSpPr>
          <p:nvPr/>
        </p:nvSpPr>
        <p:spPr bwMode="auto">
          <a:xfrm>
            <a:off x="1618884875" y="1092009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dokument ten stanowił polską deklarację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06" name="Rectangle 74"/>
          <p:cNvSpPr>
            <a:spLocks noChangeArrowheads="1"/>
          </p:cNvSpPr>
          <p:nvPr/>
        </p:nvSpPr>
        <p:spPr bwMode="auto">
          <a:xfrm>
            <a:off x="5138738" y="136110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niepodległości.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07" name="Rectangle 75"/>
          <p:cNvSpPr>
            <a:spLocks noChangeArrowheads="1"/>
          </p:cNvSpPr>
          <p:nvPr/>
        </p:nvSpPr>
        <p:spPr bwMode="auto">
          <a:xfrm>
            <a:off x="1513293900" y="136110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To d</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08" name="Rectangle 76"/>
          <p:cNvSpPr>
            <a:spLocks noChangeArrowheads="1"/>
          </p:cNvSpPr>
          <p:nvPr/>
        </p:nvSpPr>
        <p:spPr bwMode="auto">
          <a:xfrm>
            <a:off x="1829252438" y="136110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o niego odwoływały się „Nowości Ilustrowane”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09" name="Rectangle 77"/>
          <p:cNvSpPr>
            <a:spLocks noChangeArrowheads="1"/>
          </p:cNvSpPr>
          <p:nvPr/>
        </p:nvSpPr>
        <p:spPr bwMode="auto">
          <a:xfrm>
            <a:off x="5138738" y="1628892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pisząc o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10" name="Rectangle 78"/>
          <p:cNvSpPr>
            <a:spLocks noChangeArrowheads="1"/>
          </p:cNvSpPr>
          <p:nvPr/>
        </p:nvSpPr>
        <p:spPr bwMode="auto">
          <a:xfrm>
            <a:off x="1050650363" y="1628892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Dniu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11" name="Rectangle 79"/>
          <p:cNvSpPr>
            <a:spLocks noChangeArrowheads="1"/>
          </p:cNvSpPr>
          <p:nvPr/>
        </p:nvSpPr>
        <p:spPr bwMode="auto">
          <a:xfrm>
            <a:off x="1375044875" y="1628892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zmartwychwstania</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12" name="Rectangle 80"/>
          <p:cNvSpPr>
            <a:spLocks noChangeArrowheads="1"/>
          </p:cNvSpPr>
          <p:nvPr/>
        </p:nvSpPr>
        <p:spPr bwMode="auto">
          <a:xfrm>
            <a:off x="2147483647" y="1628892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13" name="Rectangle 81"/>
          <p:cNvSpPr>
            <a:spLocks noChangeArrowheads="1"/>
          </p:cNvSpPr>
          <p:nvPr/>
        </p:nvSpPr>
        <p:spPr bwMode="auto">
          <a:xfrm>
            <a:off x="5138738" y="7782385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500" b="0" i="0" u="none" strike="noStrike" cap="none" normalizeH="0" baseline="0">
                <a:ln>
                  <a:noFill/>
                </a:ln>
                <a:solidFill>
                  <a:schemeClr val="tx1"/>
                </a:solidFill>
                <a:effectLst/>
                <a:latin typeface="Arial" charset="0"/>
                <a:cs typeface="Arial" charset="0"/>
              </a:rPr>
              <a:t>Wydania gazet z 8 października 1918 r.</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14" name="Rectangle 82"/>
          <p:cNvSpPr>
            <a:spLocks noChangeArrowheads="1"/>
          </p:cNvSpPr>
          <p:nvPr/>
        </p:nvSpPr>
        <p:spPr bwMode="auto">
          <a:xfrm>
            <a:off x="5138738" y="8011652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b="0" i="0" u="none" strike="noStrike" cap="none" normalizeH="0" baseline="0">
                <a:ln>
                  <a:noFill/>
                </a:ln>
                <a:solidFill>
                  <a:schemeClr val="tx1"/>
                </a:solidFill>
                <a:effectLst/>
                <a:latin typeface="Arial" charset="0"/>
                <a:cs typeface="Arial" charset="0"/>
              </a:rPr>
              <a:t>źródło: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15" name="Rectangle 83"/>
          <p:cNvSpPr>
            <a:spLocks noChangeArrowheads="1"/>
          </p:cNvSpPr>
          <p:nvPr/>
        </p:nvSpPr>
        <p:spPr bwMode="auto">
          <a:xfrm>
            <a:off x="87542688" y="8011652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b="0" i="0" u="none" strike="noStrike" cap="none" normalizeH="0" baseline="0">
                <a:ln>
                  <a:noFill/>
                </a:ln>
                <a:solidFill>
                  <a:schemeClr val="tx1"/>
                </a:solidFill>
                <a:effectLst/>
                <a:latin typeface="Arial" charset="0"/>
                <a:cs typeface="Arial" charset="0"/>
              </a:rPr>
              <a:t>domena publiczna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16" name="Rectangle 84"/>
          <p:cNvSpPr>
            <a:spLocks noChangeArrowheads="1"/>
          </p:cNvSpPr>
          <p:nvPr/>
        </p:nvSpPr>
        <p:spPr bwMode="auto">
          <a:xfrm>
            <a:off x="1802037925"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b="0" i="0" u="none" strike="noStrike" cap="none" normalizeH="0" baseline="0">
                <a:ln>
                  <a:noFill/>
                </a:ln>
                <a:solidFill>
                  <a:schemeClr val="tx1"/>
                </a:solidFill>
                <a:effectLst/>
                <a:latin typeface="Arial" charset="0"/>
                <a:cs typeface="Arial" charset="0"/>
              </a:rPr>
              <a:t>–</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17" name="Rectangle 85"/>
          <p:cNvSpPr>
            <a:spLocks noChangeArrowheads="1"/>
          </p:cNvSpPr>
          <p:nvPr/>
        </p:nvSpPr>
        <p:spPr bwMode="auto">
          <a:xfrm>
            <a:off x="1883679875" y="8011652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b="0" i="0" u="none" strike="noStrike" cap="none" normalizeH="0" baseline="0">
                <a:ln>
                  <a:noFill/>
                </a:ln>
                <a:solidFill>
                  <a:schemeClr val="tx1"/>
                </a:solidFill>
                <a:effectLst/>
                <a:latin typeface="Arial" charset="0"/>
                <a:cs typeface="Arial" charset="0"/>
              </a:rPr>
              <a:t>biblioteki cyfrowe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18" name="Rectangle 86"/>
          <p:cNvSpPr>
            <a:spLocks noChangeArrowheads="1"/>
          </p:cNvSpPr>
          <p:nvPr/>
        </p:nvSpPr>
        <p:spPr bwMode="auto">
          <a:xfrm>
            <a:off x="2147483647"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b="0" i="0" u="none" strike="noStrike" cap="none" normalizeH="0" baseline="0">
                <a:ln>
                  <a:noFill/>
                </a:ln>
                <a:solidFill>
                  <a:schemeClr val="tx1"/>
                </a:solidFill>
                <a:effectLst/>
                <a:latin typeface="Arial" charset="0"/>
                <a:cs typeface="Arial" charset="0"/>
              </a:rPr>
              <a:t>-</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19" name="Rectangle 87"/>
          <p:cNvSpPr>
            <a:spLocks noChangeArrowheads="1"/>
          </p:cNvSpPr>
          <p:nvPr/>
        </p:nvSpPr>
        <p:spPr bwMode="auto">
          <a:xfrm>
            <a:off x="2147483647" y="8011652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b="0" i="0" u="none" strike="noStrike" cap="none" normalizeH="0" baseline="0">
                <a:ln>
                  <a:noFill/>
                </a:ln>
                <a:solidFill>
                  <a:schemeClr val="tx1"/>
                </a:solidFill>
                <a:effectLst/>
                <a:latin typeface="Arial" charset="0"/>
                <a:cs typeface="Arial" charset="0"/>
              </a:rPr>
              <a:t>www.mbc.malopolska.pl</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20" name="Rectangle 88"/>
          <p:cNvSpPr>
            <a:spLocks noChangeArrowheads="1"/>
          </p:cNvSpPr>
          <p:nvPr/>
        </p:nvSpPr>
        <p:spPr bwMode="auto">
          <a:xfrm>
            <a:off x="2147483647" y="8011652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b="0" i="0" u="none" strike="noStrike" cap="none" normalizeH="0" baseline="0">
                <a:ln>
                  <a:noFill/>
                </a:ln>
                <a:solidFill>
                  <a:schemeClr val="tx1"/>
                </a:solidFill>
                <a:effectLst/>
                <a:latin typeface="Arial" charset="0"/>
                <a:cs typeface="Arial" charset="0"/>
              </a:rPr>
              <a:t>,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21" name="Rectangle 89"/>
          <p:cNvSpPr>
            <a:spLocks noChangeArrowheads="1"/>
          </p:cNvSpPr>
          <p:nvPr/>
        </p:nvSpPr>
        <p:spPr bwMode="auto">
          <a:xfrm>
            <a:off x="5138738" y="8221964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b="0" i="0" u="none" strike="noStrike" cap="none" normalizeH="0" baseline="0">
                <a:ln>
                  <a:noFill/>
                </a:ln>
                <a:solidFill>
                  <a:schemeClr val="tx1"/>
                </a:solidFill>
                <a:effectLst/>
                <a:latin typeface="Arial" charset="0"/>
                <a:cs typeface="Arial" charset="0"/>
              </a:rPr>
              <a:t>www.crispa.uw.edu.pl</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22" name="Rectangle 90"/>
          <p:cNvSpPr>
            <a:spLocks noChangeArrowheads="1"/>
          </p:cNvSpPr>
          <p:nvPr/>
        </p:nvSpPr>
        <p:spPr bwMode="auto">
          <a:xfrm>
            <a:off x="1592759388" y="8221964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b="0" i="0" u="none" strike="noStrike" cap="none" normalizeH="0" baseline="0">
                <a:ln>
                  <a:noFill/>
                </a:ln>
                <a:solidFill>
                  <a:schemeClr val="tx1"/>
                </a:solidFill>
                <a:effectLst/>
                <a:latin typeface="Arial" charset="0"/>
                <a:cs typeface="Arial" charset="0"/>
              </a:rPr>
              <a:t>, www.fbc.pionier.net.pl</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23" name="Rectangle 91"/>
          <p:cNvSpPr>
            <a:spLocks noChangeArrowheads="1"/>
          </p:cNvSpPr>
          <p:nvPr/>
        </p:nvSpPr>
        <p:spPr bwMode="auto">
          <a:xfrm>
            <a:off x="1346742925"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6000" b="0" i="0" u="none" strike="noStrike" cap="none" normalizeH="0" baseline="0">
                <a:ln>
                  <a:noFill/>
                </a:ln>
                <a:solidFill>
                  <a:schemeClr val="tx1"/>
                </a:solidFill>
                <a:effectLst/>
                <a:latin typeface="Arial" charset="0"/>
                <a:cs typeface="Arial" charset="0"/>
              </a:rPr>
              <a:t>O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24" name="Rectangle 92"/>
          <p:cNvSpPr>
            <a:spLocks noChangeArrowheads="1"/>
          </p:cNvSpPr>
          <p:nvPr/>
        </p:nvSpPr>
        <p:spPr bwMode="auto">
          <a:xfrm>
            <a:off x="177482341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6000" b="0" i="0" u="none" strike="noStrike" cap="none" normalizeH="0" baseline="0">
                <a:ln>
                  <a:noFill/>
                </a:ln>
                <a:solidFill>
                  <a:schemeClr val="tx1"/>
                </a:solidFill>
                <a:effectLst/>
                <a:latin typeface="Arial" charset="0"/>
                <a:cs typeface="Arial" charset="0"/>
              </a:rPr>
              <a:t>ś</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25" name="Rectangle 93"/>
          <p:cNvSpPr>
            <a:spLocks noChangeArrowheads="1"/>
          </p:cNvSpPr>
          <p:nvPr/>
        </p:nvSpPr>
        <p:spPr bwMode="auto">
          <a:xfrm>
            <a:off x="1943552438"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6000" b="0" i="0" u="none" strike="noStrike" cap="none" normalizeH="0" baseline="0">
                <a:ln>
                  <a:noFill/>
                </a:ln>
                <a:solidFill>
                  <a:schemeClr val="tx1"/>
                </a:solidFill>
                <a:effectLst/>
                <a:latin typeface="Arial" charset="0"/>
                <a:cs typeface="Arial" charset="0"/>
              </a:rPr>
              <a:t>wi</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26" name="Rectangle 94"/>
          <p:cNvSpPr>
            <a:spLocks noChangeArrowheads="1"/>
          </p:cNvSpPr>
          <p:nvPr/>
        </p:nvSpPr>
        <p:spPr bwMode="auto">
          <a:xfrm>
            <a:off x="2147483647"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6000" b="0" i="0" u="none" strike="noStrike" cap="none" normalizeH="0" baseline="0">
                <a:ln>
                  <a:noFill/>
                </a:ln>
                <a:solidFill>
                  <a:schemeClr val="tx1"/>
                </a:solidFill>
                <a:effectLst/>
                <a:latin typeface="Arial" charset="0"/>
                <a:cs typeface="Arial" charset="0"/>
              </a:rPr>
              <a:t>ę</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27" name="Rectangle 95"/>
          <p:cNvSpPr>
            <a:spLocks noChangeArrowheads="1"/>
          </p:cNvSpPr>
          <p:nvPr/>
        </p:nvSpPr>
        <p:spPr bwMode="auto">
          <a:xfrm>
            <a:off x="2147483647"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6000" b="0" i="0" u="none" strike="noStrike" cap="none" normalizeH="0" baseline="0">
                <a:ln>
                  <a:noFill/>
                </a:ln>
                <a:solidFill>
                  <a:schemeClr val="tx1"/>
                </a:solidFill>
                <a:effectLst/>
                <a:latin typeface="Arial" charset="0"/>
                <a:cs typeface="Arial" charset="0"/>
              </a:rPr>
              <a:t>towaniu</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28" name="Rectangle 96"/>
          <p:cNvSpPr>
            <a:spLocks noChangeArrowheads="1"/>
          </p:cNvSpPr>
          <p:nvPr/>
        </p:nvSpPr>
        <p:spPr bwMode="auto">
          <a:xfrm>
            <a:off x="1559013900"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6000" b="0" i="0" u="none" strike="noStrike" cap="none" normalizeH="0" baseline="0">
                <a:ln>
                  <a:noFill/>
                </a:ln>
                <a:solidFill>
                  <a:schemeClr val="tx1"/>
                </a:solidFill>
                <a:effectLst/>
                <a:latin typeface="Arial" charset="0"/>
                <a:cs typeface="Arial" charset="0"/>
              </a:rPr>
              <a:t>11 Listopada</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29" name="Rectangle 97"/>
          <p:cNvSpPr>
            <a:spLocks noChangeArrowheads="1"/>
          </p:cNvSpPr>
          <p:nvPr/>
        </p:nvSpPr>
        <p:spPr bwMode="auto">
          <a:xfrm>
            <a:off x="5138738" y="554812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900" b="0" i="0" u="none" strike="noStrike" cap="none" normalizeH="0" baseline="0">
                <a:ln>
                  <a:noFill/>
                </a:ln>
                <a:solidFill>
                  <a:schemeClr val="tx1"/>
                </a:solidFill>
                <a:effectLst/>
                <a:latin typeface="Arial" charset="0"/>
                <a:cs typeface="Arial" charset="0"/>
              </a:rPr>
              <a:t>W przededniu niepodległości</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30" name="Rectangle 98"/>
          <p:cNvSpPr>
            <a:spLocks noChangeArrowheads="1"/>
          </p:cNvSpPr>
          <p:nvPr/>
        </p:nvSpPr>
        <p:spPr bwMode="auto">
          <a:xfrm>
            <a:off x="83515200" y="1131196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Uzyskanie niepodległości przez Polskę było możliwe dzięki temu,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31" name="Rectangle 99"/>
          <p:cNvSpPr>
            <a:spLocks noChangeArrowheads="1"/>
          </p:cNvSpPr>
          <p:nvPr/>
        </p:nvSpPr>
        <p:spPr bwMode="auto">
          <a:xfrm>
            <a:off x="5138738" y="139898596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że państwa zaborcze: Austro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32" name="Rectangle 100"/>
          <p:cNvSpPr>
            <a:spLocks noChangeArrowheads="1"/>
          </p:cNvSpPr>
          <p:nvPr/>
        </p:nvSpPr>
        <p:spPr bwMode="auto">
          <a:xfrm>
            <a:off x="2147483647" y="139898596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33" name="Rectangle 101"/>
          <p:cNvSpPr>
            <a:spLocks noChangeArrowheads="1"/>
          </p:cNvSpPr>
          <p:nvPr/>
        </p:nvSpPr>
        <p:spPr bwMode="auto">
          <a:xfrm>
            <a:off x="2147483647" y="139898596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Węgry, Niemcy i Rosja, przegrały wojnę.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34" name="Rectangle 102"/>
          <p:cNvSpPr>
            <a:spLocks noChangeArrowheads="1"/>
          </p:cNvSpPr>
          <p:nvPr/>
        </p:nvSpPr>
        <p:spPr bwMode="auto">
          <a:xfrm>
            <a:off x="5138738" y="166677498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10 listopada 1918 roku przybył d</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35" name="Rectangle 103"/>
          <p:cNvSpPr>
            <a:spLocks noChangeArrowheads="1"/>
          </p:cNvSpPr>
          <p:nvPr/>
        </p:nvSpPr>
        <p:spPr bwMode="auto">
          <a:xfrm>
            <a:off x="2147483647" y="166677498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o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36" name="Rectangle 104"/>
          <p:cNvSpPr>
            <a:spLocks noChangeArrowheads="1"/>
          </p:cNvSpPr>
          <p:nvPr/>
        </p:nvSpPr>
        <p:spPr bwMode="auto">
          <a:xfrm>
            <a:off x="2147483647" y="166677498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Warszawy zwolniony z</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37" name="Rectangle 105"/>
          <p:cNvSpPr>
            <a:spLocks noChangeArrowheads="1"/>
          </p:cNvSpPr>
          <p:nvPr/>
        </p:nvSpPr>
        <p:spPr bwMode="auto">
          <a:xfrm>
            <a:off x="2147483647" y="166677498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więzienia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38" name="Rectangle 106"/>
          <p:cNvSpPr>
            <a:spLocks noChangeArrowheads="1"/>
          </p:cNvSpPr>
          <p:nvPr/>
        </p:nvSpPr>
        <p:spPr bwMode="auto">
          <a:xfrm>
            <a:off x="513800725" y="1935868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w</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39" name="Rectangle 107"/>
          <p:cNvSpPr>
            <a:spLocks noChangeArrowheads="1"/>
          </p:cNvSpPr>
          <p:nvPr/>
        </p:nvSpPr>
        <p:spPr bwMode="auto">
          <a:xfrm>
            <a:off x="65336738" y="1935868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Magdeburgu Józef Piłsudski. Dzień później Rada Regencyjna, która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40" name="Rectangle 108"/>
          <p:cNvSpPr>
            <a:spLocks noChangeArrowheads="1"/>
          </p:cNvSpPr>
          <p:nvPr/>
        </p:nvSpPr>
        <p:spPr bwMode="auto">
          <a:xfrm>
            <a:off x="5138738"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od września 1917 roku działała jak</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41" name="Rectangle 109"/>
          <p:cNvSpPr>
            <a:spLocks noChangeArrowheads="1"/>
          </p:cNvSpPr>
          <p:nvPr/>
        </p:nvSpPr>
        <p:spPr bwMode="auto">
          <a:xfrm>
            <a:off x="2147483647"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o najwyższa tymczasowa władza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42" name="Rectangle 110"/>
          <p:cNvSpPr>
            <a:spLocks noChangeArrowheads="1"/>
          </p:cNvSpPr>
          <p:nvPr/>
        </p:nvSpPr>
        <p:spPr bwMode="auto">
          <a:xfrm>
            <a:off x="513800725"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w</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43" name="Rectangle 111"/>
          <p:cNvSpPr>
            <a:spLocks noChangeArrowheads="1"/>
          </p:cNvSpPr>
          <p:nvPr/>
        </p:nvSpPr>
        <p:spPr bwMode="auto">
          <a:xfrm>
            <a:off x="65336738"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Królestwie Polskim, podporządkowała się Piłsudskiemu i powierzyła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44" name="Rectangle 112"/>
          <p:cNvSpPr>
            <a:spLocks noChangeArrowheads="1"/>
          </p:cNvSpPr>
          <p:nvPr/>
        </p:nvSpPr>
        <p:spPr bwMode="auto">
          <a:xfrm>
            <a:off x="5138738"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mu naczelne dowództwo nad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45" name="Rectangle 113"/>
          <p:cNvSpPr>
            <a:spLocks noChangeArrowheads="1"/>
          </p:cNvSpPr>
          <p:nvPr/>
        </p:nvSpPr>
        <p:spPr bwMode="auto">
          <a:xfrm>
            <a:off x="2147483647"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organizującym się wojskiem.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46" name="Rectangle 114"/>
          <p:cNvSpPr>
            <a:spLocks noChangeArrowheads="1"/>
          </p:cNvSpPr>
          <p:nvPr/>
        </p:nvSpPr>
        <p:spPr bwMode="auto">
          <a:xfrm>
            <a:off x="5138738" y="7480633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500" b="0" i="0" u="none" strike="noStrike" cap="none" normalizeH="0" baseline="0">
                <a:ln>
                  <a:noFill/>
                </a:ln>
                <a:solidFill>
                  <a:schemeClr val="tx1"/>
                </a:solidFill>
                <a:effectLst/>
                <a:latin typeface="Arial" charset="0"/>
                <a:cs typeface="Arial" charset="0"/>
              </a:rPr>
              <a:t>Rada Regencyjna</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47" name="Rectangle 115"/>
          <p:cNvSpPr>
            <a:spLocks noChangeArrowheads="1"/>
          </p:cNvSpPr>
          <p:nvPr/>
        </p:nvSpPr>
        <p:spPr bwMode="auto">
          <a:xfrm>
            <a:off x="1621062925" y="7480633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500" b="0" i="0" u="none" strike="noStrike" cap="none" normalizeH="0" baseline="0">
                <a:ln>
                  <a:noFill/>
                </a:ln>
                <a:solidFill>
                  <a:schemeClr val="tx1"/>
                </a:solidFill>
                <a:effectLst/>
                <a:latin typeface="Arial" charset="0"/>
                <a:cs typeface="Arial" charset="0"/>
              </a:rPr>
              <a:t>27 X 1917 r. w</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48" name="Rectangle 116"/>
          <p:cNvSpPr>
            <a:spLocks noChangeArrowheads="1"/>
          </p:cNvSpPr>
          <p:nvPr/>
        </p:nvSpPr>
        <p:spPr bwMode="auto">
          <a:xfrm>
            <a:off x="2147483647" y="7480633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500" b="0" i="0" u="none" strike="noStrike" cap="none" normalizeH="0" baseline="0">
                <a:ln>
                  <a:noFill/>
                </a:ln>
                <a:solidFill>
                  <a:schemeClr val="tx1"/>
                </a:solidFill>
                <a:effectLst/>
                <a:latin typeface="Arial" charset="0"/>
                <a:cs typeface="Arial" charset="0"/>
              </a:rPr>
              <a:t>drodze na Zamek Królewski po złożeniu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49" name="Rectangle 117"/>
          <p:cNvSpPr>
            <a:spLocks noChangeArrowheads="1"/>
          </p:cNvSpPr>
          <p:nvPr/>
        </p:nvSpPr>
        <p:spPr bwMode="auto">
          <a:xfrm>
            <a:off x="5138738" y="771185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500" b="0" i="0" u="none" strike="noStrike" cap="none" normalizeH="0" baseline="0">
                <a:ln>
                  <a:noFill/>
                </a:ln>
                <a:solidFill>
                  <a:schemeClr val="tx1"/>
                </a:solidFill>
                <a:effectLst/>
                <a:latin typeface="Arial" charset="0"/>
                <a:cs typeface="Arial" charset="0"/>
              </a:rPr>
              <a:t>przysięgi w katedrze warszawskiej św. Jana.</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50" name="Rectangle 118"/>
          <p:cNvSpPr>
            <a:spLocks noChangeArrowheads="1"/>
          </p:cNvSpPr>
          <p:nvPr/>
        </p:nvSpPr>
        <p:spPr bwMode="auto">
          <a:xfrm>
            <a:off x="5138738" y="794045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a:ln>
                  <a:noFill/>
                </a:ln>
                <a:solidFill>
                  <a:schemeClr val="tx1"/>
                </a:solidFill>
                <a:effectLst/>
                <a:latin typeface="Arial" charset="0"/>
                <a:cs typeface="Arial" charset="0"/>
              </a:rPr>
              <a:t>źródło: domena publiczna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51" name="Rectangle 119"/>
          <p:cNvSpPr>
            <a:spLocks noChangeArrowheads="1"/>
          </p:cNvSpPr>
          <p:nvPr/>
        </p:nvSpPr>
        <p:spPr bwMode="auto">
          <a:xfrm>
            <a:off x="166025036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a:ln>
                  <a:noFill/>
                </a:ln>
                <a:solidFill>
                  <a:schemeClr val="tx1"/>
                </a:solidFill>
                <a:effectLst/>
                <a:latin typeface="Arial" charset="0"/>
                <a:cs typeface="Arial" charset="0"/>
              </a:rPr>
              <a:t>–</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52" name="Rectangle 120"/>
          <p:cNvSpPr>
            <a:spLocks noChangeArrowheads="1"/>
          </p:cNvSpPr>
          <p:nvPr/>
        </p:nvSpPr>
        <p:spPr bwMode="auto">
          <a:xfrm>
            <a:off x="1735362925" y="794045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a:ln>
                  <a:noFill/>
                </a:ln>
                <a:solidFill>
                  <a:schemeClr val="tx1"/>
                </a:solidFill>
                <a:effectLst/>
                <a:latin typeface="Arial" charset="0"/>
                <a:cs typeface="Arial" charset="0"/>
              </a:rPr>
              <a:t>www.wikipedia.org</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53" name="Rectangle 121"/>
          <p:cNvSpPr>
            <a:spLocks noChangeArrowheads="1"/>
          </p:cNvSpPr>
          <p:nvPr/>
        </p:nvSpPr>
        <p:spPr bwMode="auto">
          <a:xfrm>
            <a:off x="5138738" y="554812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900" b="0" i="0" u="none" strike="noStrike" cap="none" normalizeH="0" baseline="0">
                <a:ln>
                  <a:noFill/>
                </a:ln>
                <a:solidFill>
                  <a:schemeClr val="tx1"/>
                </a:solidFill>
                <a:effectLst/>
                <a:latin typeface="Arial" charset="0"/>
                <a:cs typeface="Arial" charset="0"/>
              </a:rPr>
              <a:t>Na przystanku Niepodległość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54" name="Rectangle 122"/>
          <p:cNvSpPr>
            <a:spLocks noChangeArrowheads="1"/>
          </p:cNvSpPr>
          <p:nvPr/>
        </p:nvSpPr>
        <p:spPr bwMode="auto">
          <a:xfrm>
            <a:off x="83515200" y="1131196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Pierwszym, który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55" name="Rectangle 123"/>
          <p:cNvSpPr>
            <a:spLocks noChangeArrowheads="1"/>
          </p:cNvSpPr>
          <p:nvPr/>
        </p:nvSpPr>
        <p:spPr bwMode="auto">
          <a:xfrm>
            <a:off x="2081799875" y="1131196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prób</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56" name="Rectangle 124"/>
          <p:cNvSpPr>
            <a:spLocks noChangeArrowheads="1"/>
          </p:cNvSpPr>
          <p:nvPr/>
        </p:nvSpPr>
        <p:spPr bwMode="auto">
          <a:xfrm>
            <a:off x="2147483647" y="1131196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ował</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57" name="Rectangle 125"/>
          <p:cNvSpPr>
            <a:spLocks noChangeArrowheads="1"/>
          </p:cNvSpPr>
          <p:nvPr/>
        </p:nvSpPr>
        <p:spPr bwMode="auto">
          <a:xfrm>
            <a:off x="2147483647" y="1131196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przeforsowa</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58" name="Rectangle 126"/>
          <p:cNvSpPr>
            <a:spLocks noChangeArrowheads="1"/>
          </p:cNvSpPr>
          <p:nvPr/>
        </p:nvSpPr>
        <p:spPr bwMode="auto">
          <a:xfrm>
            <a:off x="2147483647" y="1131196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ć</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59" name="Rectangle 127"/>
          <p:cNvSpPr>
            <a:spLocks noChangeArrowheads="1"/>
          </p:cNvSpPr>
          <p:nvPr/>
        </p:nvSpPr>
        <p:spPr bwMode="auto">
          <a:xfrm>
            <a:off x="2147483647" y="1131196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pomysł ogłoszenia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60" name="Rectangle 128"/>
          <p:cNvSpPr>
            <a:spLocks noChangeArrowheads="1"/>
          </p:cNvSpPr>
          <p:nvPr/>
        </p:nvSpPr>
        <p:spPr bwMode="auto">
          <a:xfrm>
            <a:off x="5138738" y="139898596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niepodległości był jeden z regentów, książę Zdzisław Lubomirski.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61" name="Rectangle 129"/>
          <p:cNvSpPr>
            <a:spLocks noChangeArrowheads="1"/>
          </p:cNvSpPr>
          <p:nvPr/>
        </p:nvSpPr>
        <p:spPr bwMode="auto">
          <a:xfrm>
            <a:off x="5138738" y="166677498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Proklamował on niepodległość także od N</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62" name="Rectangle 130"/>
          <p:cNvSpPr>
            <a:spLocks noChangeArrowheads="1"/>
          </p:cNvSpPr>
          <p:nvPr/>
        </p:nvSpPr>
        <p:spPr bwMode="auto">
          <a:xfrm>
            <a:off x="2147483647" y="166677498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iemców, a nie pod ich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63" name="Rectangle 131"/>
          <p:cNvSpPr>
            <a:spLocks noChangeArrowheads="1"/>
          </p:cNvSpPr>
          <p:nvPr/>
        </p:nvSpPr>
        <p:spPr bwMode="auto">
          <a:xfrm>
            <a:off x="5138738" y="1935868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dyktando</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64" name="Rectangle 132"/>
          <p:cNvSpPr>
            <a:spLocks noChangeArrowheads="1"/>
          </p:cNvSpPr>
          <p:nvPr/>
        </p:nvSpPr>
        <p:spPr bwMode="auto">
          <a:xfrm>
            <a:off x="1215024875" y="1935868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7</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65" name="Rectangle 133"/>
          <p:cNvSpPr>
            <a:spLocks noChangeArrowheads="1"/>
          </p:cNvSpPr>
          <p:nvPr/>
        </p:nvSpPr>
        <p:spPr bwMode="auto">
          <a:xfrm>
            <a:off x="1342388413" y="1935868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października 1918</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66" name="Rectangle 134"/>
          <p:cNvSpPr>
            <a:spLocks noChangeArrowheads="1"/>
          </p:cNvSpPr>
          <p:nvPr/>
        </p:nvSpPr>
        <p:spPr bwMode="auto">
          <a:xfrm>
            <a:off x="2147483647" y="1935868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roku</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67" name="Rectangle 135"/>
          <p:cNvSpPr>
            <a:spLocks noChangeArrowheads="1"/>
          </p:cNvSpPr>
          <p:nvPr/>
        </p:nvSpPr>
        <p:spPr bwMode="auto">
          <a:xfrm>
            <a:off x="2147483647" y="1935868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68" name="Rectangle 136"/>
          <p:cNvSpPr>
            <a:spLocks noChangeArrowheads="1"/>
          </p:cNvSpPr>
          <p:nvPr/>
        </p:nvSpPr>
        <p:spPr bwMode="auto">
          <a:xfrm>
            <a:off x="2147483647" y="1935868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W oficjalnym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69" name="Rectangle 137"/>
          <p:cNvSpPr>
            <a:spLocks noChangeArrowheads="1"/>
          </p:cNvSpPr>
          <p:nvPr/>
        </p:nvSpPr>
        <p:spPr bwMode="auto">
          <a:xfrm>
            <a:off x="2147483647" y="1935868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„Monitor</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70" name="Rectangle 138"/>
          <p:cNvSpPr>
            <a:spLocks noChangeArrowheads="1"/>
          </p:cNvSpPr>
          <p:nvPr/>
        </p:nvSpPr>
        <p:spPr bwMode="auto">
          <a:xfrm>
            <a:off x="2147483647" y="1935868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dirty="0">
                <a:ln>
                  <a:noFill/>
                </a:ln>
                <a:solidFill>
                  <a:schemeClr val="tx1"/>
                </a:solidFill>
                <a:effectLst/>
                <a:latin typeface="Arial" charset="0"/>
                <a:cs typeface="Arial" charset="0"/>
              </a:rPr>
              <a:t>ze</a:t>
            </a:r>
            <a:endParaRPr kumimoji="0" lang="pl-PL" sz="6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a:ln>
                <a:noFill/>
              </a:ln>
              <a:solidFill>
                <a:schemeClr val="tx1"/>
              </a:solidFill>
              <a:effectLst/>
              <a:latin typeface="Arial" charset="0"/>
            </a:endParaRPr>
          </a:p>
        </p:txBody>
      </p:sp>
      <p:sp>
        <p:nvSpPr>
          <p:cNvPr id="18571" name="Rectangle 139"/>
          <p:cNvSpPr>
            <a:spLocks noChangeArrowheads="1"/>
          </p:cNvSpPr>
          <p:nvPr/>
        </p:nvSpPr>
        <p:spPr bwMode="auto">
          <a:xfrm>
            <a:off x="5138738"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Polski</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72" name="Rectangle 140"/>
          <p:cNvSpPr>
            <a:spLocks noChangeArrowheads="1"/>
          </p:cNvSpPr>
          <p:nvPr/>
        </p:nvSpPr>
        <p:spPr bwMode="auto">
          <a:xfrm>
            <a:off x="88522175"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m</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73" name="Rectangle 141"/>
          <p:cNvSpPr>
            <a:spLocks noChangeArrowheads="1"/>
          </p:cNvSpPr>
          <p:nvPr/>
        </p:nvSpPr>
        <p:spPr bwMode="auto">
          <a:xfrm>
            <a:off x="100493036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 wydrukowano podn</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74" name="Rectangle 142"/>
          <p:cNvSpPr>
            <a:spLocks noChangeArrowheads="1"/>
          </p:cNvSpPr>
          <p:nvPr/>
        </p:nvSpPr>
        <p:spPr bwMode="auto">
          <a:xfrm>
            <a:off x="2147483647"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iosłą odezwę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75" name="Rectangle 143"/>
          <p:cNvSpPr>
            <a:spLocks noChangeArrowheads="1"/>
          </p:cNvSpPr>
          <p:nvPr/>
        </p:nvSpPr>
        <p:spPr bwMode="auto">
          <a:xfrm>
            <a:off x="2147483647"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do Narodu</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76" name="Rectangle 144"/>
          <p:cNvSpPr>
            <a:spLocks noChangeArrowheads="1"/>
          </p:cNvSpPr>
          <p:nvPr/>
        </p:nvSpPr>
        <p:spPr bwMode="auto">
          <a:xfrm>
            <a:off x="2147483647"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 Rada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77" name="Rectangle 145"/>
          <p:cNvSpPr>
            <a:spLocks noChangeArrowheads="1"/>
          </p:cNvSpPr>
          <p:nvPr/>
        </p:nvSpPr>
        <p:spPr bwMode="auto">
          <a:xfrm>
            <a:off x="513800725"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R</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78" name="Rectangle 146"/>
          <p:cNvSpPr>
            <a:spLocks noChangeArrowheads="1"/>
          </p:cNvSpPr>
          <p:nvPr/>
        </p:nvSpPr>
        <p:spPr bwMode="auto">
          <a:xfrm>
            <a:off x="6054566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egencyjna oznajmiała w niej, że oto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79" name="Rectangle 147"/>
          <p:cNvSpPr>
            <a:spLocks noChangeArrowheads="1"/>
          </p:cNvSpPr>
          <p:nvPr/>
        </p:nvSpPr>
        <p:spPr bwMode="auto">
          <a:xfrm>
            <a:off x="2147483647"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wybija wielka godzina, na k</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80" name="Rectangle 148"/>
          <p:cNvSpPr>
            <a:spLocks noChangeArrowheads="1"/>
          </p:cNvSpPr>
          <p:nvPr/>
        </p:nvSpPr>
        <p:spPr bwMode="auto">
          <a:xfrm>
            <a:off x="2147483647"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tórą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81" name="Rectangle 149"/>
          <p:cNvSpPr>
            <a:spLocks noChangeArrowheads="1"/>
          </p:cNvSpPr>
          <p:nvPr/>
        </p:nvSpPr>
        <p:spPr bwMode="auto">
          <a:xfrm>
            <a:off x="5138738"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cały naród polski czekał z</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82" name="Rectangle 150"/>
          <p:cNvSpPr>
            <a:spLocks noChangeArrowheads="1"/>
          </p:cNvSpPr>
          <p:nvPr/>
        </p:nvSpPr>
        <p:spPr bwMode="auto">
          <a:xfrm>
            <a:off x="2141672438"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upragnieniem</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83" name="Rectangle 151"/>
          <p:cNvSpPr>
            <a:spLocks noChangeArrowheads="1"/>
          </p:cNvSpPr>
          <p:nvPr/>
        </p:nvSpPr>
        <p:spPr bwMode="auto">
          <a:xfrm>
            <a:off x="2147483647"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84" name="Rectangle 152"/>
          <p:cNvSpPr>
            <a:spLocks noChangeArrowheads="1"/>
          </p:cNvSpPr>
          <p:nvPr/>
        </p:nvSpPr>
        <p:spPr bwMode="auto">
          <a:xfrm>
            <a:off x="5138738" y="810831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b="0" i="0" u="none" strike="noStrike" cap="none" normalizeH="0" baseline="0">
                <a:ln>
                  <a:noFill/>
                </a:ln>
                <a:solidFill>
                  <a:schemeClr val="tx1"/>
                </a:solidFill>
                <a:effectLst/>
                <a:latin typeface="Arial" charset="0"/>
                <a:cs typeface="Arial" charset="0"/>
              </a:rPr>
              <a:t>źródło: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85" name="Rectangle 153"/>
          <p:cNvSpPr>
            <a:spLocks noChangeArrowheads="1"/>
          </p:cNvSpPr>
          <p:nvPr/>
        </p:nvSpPr>
        <p:spPr bwMode="auto">
          <a:xfrm>
            <a:off x="87215663" y="810831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b="0" i="0" u="none" strike="noStrike" cap="none" normalizeH="0" baseline="0">
                <a:ln>
                  <a:noFill/>
                </a:ln>
                <a:solidFill>
                  <a:schemeClr val="tx1"/>
                </a:solidFill>
                <a:effectLst/>
                <a:latin typeface="Arial" charset="0"/>
                <a:cs typeface="Arial" charset="0"/>
              </a:rPr>
              <a:t>domena publiczna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86" name="Rectangle 154"/>
          <p:cNvSpPr>
            <a:spLocks noChangeArrowheads="1"/>
          </p:cNvSpPr>
          <p:nvPr/>
        </p:nvSpPr>
        <p:spPr bwMode="auto">
          <a:xfrm>
            <a:off x="1775912438"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b="0" i="0" u="none" strike="noStrike" cap="none" normalizeH="0" baseline="0">
                <a:ln>
                  <a:noFill/>
                </a:ln>
                <a:solidFill>
                  <a:schemeClr val="tx1"/>
                </a:solidFill>
                <a:effectLst/>
                <a:latin typeface="Arial" charset="0"/>
                <a:cs typeface="Arial" charset="0"/>
              </a:rPr>
              <a:t>-</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87" name="Rectangle 155"/>
          <p:cNvSpPr>
            <a:spLocks noChangeArrowheads="1"/>
          </p:cNvSpPr>
          <p:nvPr/>
        </p:nvSpPr>
        <p:spPr bwMode="auto">
          <a:xfrm>
            <a:off x="1839048900" y="810831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b="0" i="0" u="none" strike="noStrike" cap="none" normalizeH="0" baseline="0">
                <a:ln>
                  <a:noFill/>
                </a:ln>
                <a:solidFill>
                  <a:schemeClr val="tx1"/>
                </a:solidFill>
                <a:effectLst/>
                <a:latin typeface="Arial" charset="0"/>
                <a:cs typeface="Arial" charset="0"/>
              </a:rPr>
              <a:t>www.buwcd.buw.uw.edu.pl</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88" name="Rectangle 156"/>
          <p:cNvSpPr>
            <a:spLocks noChangeArrowheads="1"/>
          </p:cNvSpPr>
          <p:nvPr/>
        </p:nvSpPr>
        <p:spPr bwMode="auto">
          <a:xfrm>
            <a:off x="83515200" y="554904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Na</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89" name="Rectangle 157"/>
          <p:cNvSpPr>
            <a:spLocks noChangeArrowheads="1"/>
          </p:cNvSpPr>
          <p:nvPr/>
        </p:nvSpPr>
        <p:spPr bwMode="auto">
          <a:xfrm>
            <a:off x="1003842925" y="554904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stępnego dnia wszystkie główne dzienniki przedrukowały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90" name="Rectangle 158"/>
          <p:cNvSpPr>
            <a:spLocks noChangeArrowheads="1"/>
          </p:cNvSpPr>
          <p:nvPr/>
        </p:nvSpPr>
        <p:spPr bwMode="auto">
          <a:xfrm>
            <a:off x="5138738" y="82400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odezwę, zwykle już na pierwszej stronie.</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91" name="Rectangle 159"/>
          <p:cNvSpPr>
            <a:spLocks noChangeArrowheads="1"/>
          </p:cNvSpPr>
          <p:nvPr/>
        </p:nvSpPr>
        <p:spPr bwMode="auto">
          <a:xfrm>
            <a:off x="2147483647" y="82400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W powszechnym odczuciu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92" name="Rectangle 160"/>
          <p:cNvSpPr>
            <a:spLocks noChangeArrowheads="1"/>
          </p:cNvSpPr>
          <p:nvPr/>
        </p:nvSpPr>
        <p:spPr bwMode="auto">
          <a:xfrm>
            <a:off x="5138738" y="1092009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społeczeństwa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93" name="Rectangle 161"/>
          <p:cNvSpPr>
            <a:spLocks noChangeArrowheads="1"/>
          </p:cNvSpPr>
          <p:nvPr/>
        </p:nvSpPr>
        <p:spPr bwMode="auto">
          <a:xfrm>
            <a:off x="1618884875" y="1092009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dokument ten stanowił polską deklarację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94" name="Rectangle 162"/>
          <p:cNvSpPr>
            <a:spLocks noChangeArrowheads="1"/>
          </p:cNvSpPr>
          <p:nvPr/>
        </p:nvSpPr>
        <p:spPr bwMode="auto">
          <a:xfrm>
            <a:off x="5138738" y="136110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niepodległości.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95" name="Rectangle 163"/>
          <p:cNvSpPr>
            <a:spLocks noChangeArrowheads="1"/>
          </p:cNvSpPr>
          <p:nvPr/>
        </p:nvSpPr>
        <p:spPr bwMode="auto">
          <a:xfrm>
            <a:off x="1513293900" y="136110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To d</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96" name="Rectangle 164"/>
          <p:cNvSpPr>
            <a:spLocks noChangeArrowheads="1"/>
          </p:cNvSpPr>
          <p:nvPr/>
        </p:nvSpPr>
        <p:spPr bwMode="auto">
          <a:xfrm>
            <a:off x="1829252438" y="136110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o niego odwoływały się „Nowości Ilustrowane”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97" name="Rectangle 165"/>
          <p:cNvSpPr>
            <a:spLocks noChangeArrowheads="1"/>
          </p:cNvSpPr>
          <p:nvPr/>
        </p:nvSpPr>
        <p:spPr bwMode="auto">
          <a:xfrm>
            <a:off x="5138738" y="1628892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pisząc o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98" name="Rectangle 166"/>
          <p:cNvSpPr>
            <a:spLocks noChangeArrowheads="1"/>
          </p:cNvSpPr>
          <p:nvPr/>
        </p:nvSpPr>
        <p:spPr bwMode="auto">
          <a:xfrm>
            <a:off x="1050650363" y="1628892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Dniu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599" name="Rectangle 167"/>
          <p:cNvSpPr>
            <a:spLocks noChangeArrowheads="1"/>
          </p:cNvSpPr>
          <p:nvPr/>
        </p:nvSpPr>
        <p:spPr bwMode="auto">
          <a:xfrm>
            <a:off x="1375044875" y="1628892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zmartwychwstania</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00" name="Rectangle 168"/>
          <p:cNvSpPr>
            <a:spLocks noChangeArrowheads="1"/>
          </p:cNvSpPr>
          <p:nvPr/>
        </p:nvSpPr>
        <p:spPr bwMode="auto">
          <a:xfrm>
            <a:off x="2147483647" y="1628892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01" name="Rectangle 169"/>
          <p:cNvSpPr>
            <a:spLocks noChangeArrowheads="1"/>
          </p:cNvSpPr>
          <p:nvPr/>
        </p:nvSpPr>
        <p:spPr bwMode="auto">
          <a:xfrm>
            <a:off x="5138738" y="7782385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500" b="0" i="0" u="none" strike="noStrike" cap="none" normalizeH="0" baseline="0">
                <a:ln>
                  <a:noFill/>
                </a:ln>
                <a:solidFill>
                  <a:schemeClr val="tx1"/>
                </a:solidFill>
                <a:effectLst/>
                <a:latin typeface="Arial" charset="0"/>
                <a:cs typeface="Arial" charset="0"/>
              </a:rPr>
              <a:t>Wydania gazet z 8 października 1918 r.</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02" name="Rectangle 170"/>
          <p:cNvSpPr>
            <a:spLocks noChangeArrowheads="1"/>
          </p:cNvSpPr>
          <p:nvPr/>
        </p:nvSpPr>
        <p:spPr bwMode="auto">
          <a:xfrm>
            <a:off x="5138738" y="8011652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b="0" i="0" u="none" strike="noStrike" cap="none" normalizeH="0" baseline="0">
                <a:ln>
                  <a:noFill/>
                </a:ln>
                <a:solidFill>
                  <a:schemeClr val="tx1"/>
                </a:solidFill>
                <a:effectLst/>
                <a:latin typeface="Arial" charset="0"/>
                <a:cs typeface="Arial" charset="0"/>
              </a:rPr>
              <a:t>źródło: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03" name="Rectangle 171"/>
          <p:cNvSpPr>
            <a:spLocks noChangeArrowheads="1"/>
          </p:cNvSpPr>
          <p:nvPr/>
        </p:nvSpPr>
        <p:spPr bwMode="auto">
          <a:xfrm>
            <a:off x="87542688" y="8011652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b="0" i="0" u="none" strike="noStrike" cap="none" normalizeH="0" baseline="0">
                <a:ln>
                  <a:noFill/>
                </a:ln>
                <a:solidFill>
                  <a:schemeClr val="tx1"/>
                </a:solidFill>
                <a:effectLst/>
                <a:latin typeface="Arial" charset="0"/>
                <a:cs typeface="Arial" charset="0"/>
              </a:rPr>
              <a:t>domena publiczna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04" name="Rectangle 172"/>
          <p:cNvSpPr>
            <a:spLocks noChangeArrowheads="1"/>
          </p:cNvSpPr>
          <p:nvPr/>
        </p:nvSpPr>
        <p:spPr bwMode="auto">
          <a:xfrm>
            <a:off x="1802037925"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b="0" i="0" u="none" strike="noStrike" cap="none" normalizeH="0" baseline="0">
                <a:ln>
                  <a:noFill/>
                </a:ln>
                <a:solidFill>
                  <a:schemeClr val="tx1"/>
                </a:solidFill>
                <a:effectLst/>
                <a:latin typeface="Arial" charset="0"/>
                <a:cs typeface="Arial" charset="0"/>
              </a:rPr>
              <a:t>–</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05" name="Rectangle 173"/>
          <p:cNvSpPr>
            <a:spLocks noChangeArrowheads="1"/>
          </p:cNvSpPr>
          <p:nvPr/>
        </p:nvSpPr>
        <p:spPr bwMode="auto">
          <a:xfrm>
            <a:off x="1883679875" y="8011652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b="0" i="0" u="none" strike="noStrike" cap="none" normalizeH="0" baseline="0">
                <a:ln>
                  <a:noFill/>
                </a:ln>
                <a:solidFill>
                  <a:schemeClr val="tx1"/>
                </a:solidFill>
                <a:effectLst/>
                <a:latin typeface="Arial" charset="0"/>
                <a:cs typeface="Arial" charset="0"/>
              </a:rPr>
              <a:t>biblioteki cyfrowe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06" name="Rectangle 174"/>
          <p:cNvSpPr>
            <a:spLocks noChangeArrowheads="1"/>
          </p:cNvSpPr>
          <p:nvPr/>
        </p:nvSpPr>
        <p:spPr bwMode="auto">
          <a:xfrm>
            <a:off x="2147483647"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b="0" i="0" u="none" strike="noStrike" cap="none" normalizeH="0" baseline="0">
                <a:ln>
                  <a:noFill/>
                </a:ln>
                <a:solidFill>
                  <a:schemeClr val="tx1"/>
                </a:solidFill>
                <a:effectLst/>
                <a:latin typeface="Arial" charset="0"/>
                <a:cs typeface="Arial" charset="0"/>
              </a:rPr>
              <a:t>-</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07" name="Rectangle 175"/>
          <p:cNvSpPr>
            <a:spLocks noChangeArrowheads="1"/>
          </p:cNvSpPr>
          <p:nvPr/>
        </p:nvSpPr>
        <p:spPr bwMode="auto">
          <a:xfrm>
            <a:off x="2147483647" y="8011652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b="0" i="0" u="none" strike="noStrike" cap="none" normalizeH="0" baseline="0">
                <a:ln>
                  <a:noFill/>
                </a:ln>
                <a:solidFill>
                  <a:schemeClr val="tx1"/>
                </a:solidFill>
                <a:effectLst/>
                <a:latin typeface="Arial" charset="0"/>
                <a:cs typeface="Arial" charset="0"/>
              </a:rPr>
              <a:t>www.mbc.malopolska.pl</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08" name="Rectangle 176"/>
          <p:cNvSpPr>
            <a:spLocks noChangeArrowheads="1"/>
          </p:cNvSpPr>
          <p:nvPr/>
        </p:nvSpPr>
        <p:spPr bwMode="auto">
          <a:xfrm>
            <a:off x="2147483647" y="8011652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b="0" i="0" u="none" strike="noStrike" cap="none" normalizeH="0" baseline="0">
                <a:ln>
                  <a:noFill/>
                </a:ln>
                <a:solidFill>
                  <a:schemeClr val="tx1"/>
                </a:solidFill>
                <a:effectLst/>
                <a:latin typeface="Arial" charset="0"/>
                <a:cs typeface="Arial" charset="0"/>
              </a:rPr>
              <a:t>,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09" name="Rectangle 177"/>
          <p:cNvSpPr>
            <a:spLocks noChangeArrowheads="1"/>
          </p:cNvSpPr>
          <p:nvPr/>
        </p:nvSpPr>
        <p:spPr bwMode="auto">
          <a:xfrm>
            <a:off x="5138738" y="8221964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b="0" i="0" u="none" strike="noStrike" cap="none" normalizeH="0" baseline="0">
                <a:ln>
                  <a:noFill/>
                </a:ln>
                <a:solidFill>
                  <a:schemeClr val="tx1"/>
                </a:solidFill>
                <a:effectLst/>
                <a:latin typeface="Arial" charset="0"/>
                <a:cs typeface="Arial" charset="0"/>
              </a:rPr>
              <a:t>www.crispa.uw.edu.pl</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10" name="Rectangle 178"/>
          <p:cNvSpPr>
            <a:spLocks noChangeArrowheads="1"/>
          </p:cNvSpPr>
          <p:nvPr/>
        </p:nvSpPr>
        <p:spPr bwMode="auto">
          <a:xfrm>
            <a:off x="1592759388" y="8221964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b="0" i="0" u="none" strike="noStrike" cap="none" normalizeH="0" baseline="0">
                <a:ln>
                  <a:noFill/>
                </a:ln>
                <a:solidFill>
                  <a:schemeClr val="tx1"/>
                </a:solidFill>
                <a:effectLst/>
                <a:latin typeface="Arial" charset="0"/>
                <a:cs typeface="Arial" charset="0"/>
              </a:rPr>
              <a:t>, www.fbc.pionier.net.pl</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11" name="Rectangle 179"/>
          <p:cNvSpPr>
            <a:spLocks noChangeArrowheads="1"/>
          </p:cNvSpPr>
          <p:nvPr/>
        </p:nvSpPr>
        <p:spPr bwMode="auto">
          <a:xfrm>
            <a:off x="1346742925"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6000" b="0" i="0" u="none" strike="noStrike" cap="none" normalizeH="0" baseline="0">
                <a:ln>
                  <a:noFill/>
                </a:ln>
                <a:solidFill>
                  <a:schemeClr val="tx1"/>
                </a:solidFill>
                <a:effectLst/>
                <a:latin typeface="Arial" charset="0"/>
                <a:cs typeface="Arial" charset="0"/>
              </a:rPr>
              <a:t>O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12" name="Rectangle 180"/>
          <p:cNvSpPr>
            <a:spLocks noChangeArrowheads="1"/>
          </p:cNvSpPr>
          <p:nvPr/>
        </p:nvSpPr>
        <p:spPr bwMode="auto">
          <a:xfrm>
            <a:off x="177482341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6000" b="0" i="0" u="none" strike="noStrike" cap="none" normalizeH="0" baseline="0">
                <a:ln>
                  <a:noFill/>
                </a:ln>
                <a:solidFill>
                  <a:schemeClr val="tx1"/>
                </a:solidFill>
                <a:effectLst/>
                <a:latin typeface="Arial" charset="0"/>
                <a:cs typeface="Arial" charset="0"/>
              </a:rPr>
              <a:t>ś</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13" name="Rectangle 181"/>
          <p:cNvSpPr>
            <a:spLocks noChangeArrowheads="1"/>
          </p:cNvSpPr>
          <p:nvPr/>
        </p:nvSpPr>
        <p:spPr bwMode="auto">
          <a:xfrm>
            <a:off x="1943552438"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6000" b="0" i="0" u="none" strike="noStrike" cap="none" normalizeH="0" baseline="0">
                <a:ln>
                  <a:noFill/>
                </a:ln>
                <a:solidFill>
                  <a:schemeClr val="tx1"/>
                </a:solidFill>
                <a:effectLst/>
                <a:latin typeface="Arial" charset="0"/>
                <a:cs typeface="Arial" charset="0"/>
              </a:rPr>
              <a:t>wi</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14" name="Rectangle 182"/>
          <p:cNvSpPr>
            <a:spLocks noChangeArrowheads="1"/>
          </p:cNvSpPr>
          <p:nvPr/>
        </p:nvSpPr>
        <p:spPr bwMode="auto">
          <a:xfrm>
            <a:off x="2147483647"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6000" b="0" i="0" u="none" strike="noStrike" cap="none" normalizeH="0" baseline="0">
                <a:ln>
                  <a:noFill/>
                </a:ln>
                <a:solidFill>
                  <a:schemeClr val="tx1"/>
                </a:solidFill>
                <a:effectLst/>
                <a:latin typeface="Arial" charset="0"/>
                <a:cs typeface="Arial" charset="0"/>
              </a:rPr>
              <a:t>ę</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15" name="Rectangle 183"/>
          <p:cNvSpPr>
            <a:spLocks noChangeArrowheads="1"/>
          </p:cNvSpPr>
          <p:nvPr/>
        </p:nvSpPr>
        <p:spPr bwMode="auto">
          <a:xfrm>
            <a:off x="2147483647"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6000" b="0" i="0" u="none" strike="noStrike" cap="none" normalizeH="0" baseline="0">
                <a:ln>
                  <a:noFill/>
                </a:ln>
                <a:solidFill>
                  <a:schemeClr val="tx1"/>
                </a:solidFill>
                <a:effectLst/>
                <a:latin typeface="Arial" charset="0"/>
                <a:cs typeface="Arial" charset="0"/>
              </a:rPr>
              <a:t>towaniu</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16" name="Rectangle 184"/>
          <p:cNvSpPr>
            <a:spLocks noChangeArrowheads="1"/>
          </p:cNvSpPr>
          <p:nvPr/>
        </p:nvSpPr>
        <p:spPr bwMode="auto">
          <a:xfrm>
            <a:off x="1559013900"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6000" b="0" i="0" u="none" strike="noStrike" cap="none" normalizeH="0" baseline="0">
                <a:ln>
                  <a:noFill/>
                </a:ln>
                <a:solidFill>
                  <a:schemeClr val="tx1"/>
                </a:solidFill>
                <a:effectLst/>
                <a:latin typeface="Arial" charset="0"/>
                <a:cs typeface="Arial" charset="0"/>
              </a:rPr>
              <a:t>11 Listopada</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17" name="Rectangle 185"/>
          <p:cNvSpPr>
            <a:spLocks noChangeArrowheads="1"/>
          </p:cNvSpPr>
          <p:nvPr/>
        </p:nvSpPr>
        <p:spPr bwMode="auto">
          <a:xfrm>
            <a:off x="5138738" y="554812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900" b="0" i="0" u="none" strike="noStrike" cap="none" normalizeH="0" baseline="0">
                <a:ln>
                  <a:noFill/>
                </a:ln>
                <a:solidFill>
                  <a:schemeClr val="tx1"/>
                </a:solidFill>
                <a:effectLst/>
                <a:latin typeface="Arial" charset="0"/>
                <a:cs typeface="Arial" charset="0"/>
              </a:rPr>
              <a:t>W przededniu niepodległości</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18" name="Rectangle 186"/>
          <p:cNvSpPr>
            <a:spLocks noChangeArrowheads="1"/>
          </p:cNvSpPr>
          <p:nvPr/>
        </p:nvSpPr>
        <p:spPr bwMode="auto">
          <a:xfrm>
            <a:off x="83515200" y="1131196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Uzyskanie niepodległości przez Polskę było możliwe dzięki temu,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19" name="Rectangle 187"/>
          <p:cNvSpPr>
            <a:spLocks noChangeArrowheads="1"/>
          </p:cNvSpPr>
          <p:nvPr/>
        </p:nvSpPr>
        <p:spPr bwMode="auto">
          <a:xfrm>
            <a:off x="5138738" y="139898596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że państwa zaborcze: Austro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20" name="Rectangle 188"/>
          <p:cNvSpPr>
            <a:spLocks noChangeArrowheads="1"/>
          </p:cNvSpPr>
          <p:nvPr/>
        </p:nvSpPr>
        <p:spPr bwMode="auto">
          <a:xfrm>
            <a:off x="2147483647" y="139898596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21" name="Rectangle 189"/>
          <p:cNvSpPr>
            <a:spLocks noChangeArrowheads="1"/>
          </p:cNvSpPr>
          <p:nvPr/>
        </p:nvSpPr>
        <p:spPr bwMode="auto">
          <a:xfrm>
            <a:off x="2147483647" y="139898596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Węgry, Niemcy i Rosja, przegrały wojnę.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22" name="Rectangle 190"/>
          <p:cNvSpPr>
            <a:spLocks noChangeArrowheads="1"/>
          </p:cNvSpPr>
          <p:nvPr/>
        </p:nvSpPr>
        <p:spPr bwMode="auto">
          <a:xfrm>
            <a:off x="5138738" y="166677498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10 listopada 1918 roku przybył d</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23" name="Rectangle 191"/>
          <p:cNvSpPr>
            <a:spLocks noChangeArrowheads="1"/>
          </p:cNvSpPr>
          <p:nvPr/>
        </p:nvSpPr>
        <p:spPr bwMode="auto">
          <a:xfrm>
            <a:off x="2147483647" y="166677498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o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24" name="Rectangle 192"/>
          <p:cNvSpPr>
            <a:spLocks noChangeArrowheads="1"/>
          </p:cNvSpPr>
          <p:nvPr/>
        </p:nvSpPr>
        <p:spPr bwMode="auto">
          <a:xfrm>
            <a:off x="2147483647" y="166677498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Warszawy zwolniony z</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25" name="Rectangle 193"/>
          <p:cNvSpPr>
            <a:spLocks noChangeArrowheads="1"/>
          </p:cNvSpPr>
          <p:nvPr/>
        </p:nvSpPr>
        <p:spPr bwMode="auto">
          <a:xfrm>
            <a:off x="2147483647" y="166677498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więzienia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26" name="Rectangle 194"/>
          <p:cNvSpPr>
            <a:spLocks noChangeArrowheads="1"/>
          </p:cNvSpPr>
          <p:nvPr/>
        </p:nvSpPr>
        <p:spPr bwMode="auto">
          <a:xfrm>
            <a:off x="513800725" y="1935868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w</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27" name="Rectangle 195"/>
          <p:cNvSpPr>
            <a:spLocks noChangeArrowheads="1"/>
          </p:cNvSpPr>
          <p:nvPr/>
        </p:nvSpPr>
        <p:spPr bwMode="auto">
          <a:xfrm>
            <a:off x="65336738" y="1935868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Magdeburgu Józef Piłsudski. Dzień później Rada Regencyjna, która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28" name="Rectangle 196"/>
          <p:cNvSpPr>
            <a:spLocks noChangeArrowheads="1"/>
          </p:cNvSpPr>
          <p:nvPr/>
        </p:nvSpPr>
        <p:spPr bwMode="auto">
          <a:xfrm>
            <a:off x="5138738"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od września 1917 roku działała jak</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29" name="Rectangle 197"/>
          <p:cNvSpPr>
            <a:spLocks noChangeArrowheads="1"/>
          </p:cNvSpPr>
          <p:nvPr/>
        </p:nvSpPr>
        <p:spPr bwMode="auto">
          <a:xfrm>
            <a:off x="2147483647"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o najwyższa tymczasowa władza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30" name="Rectangle 198"/>
          <p:cNvSpPr>
            <a:spLocks noChangeArrowheads="1"/>
          </p:cNvSpPr>
          <p:nvPr/>
        </p:nvSpPr>
        <p:spPr bwMode="auto">
          <a:xfrm>
            <a:off x="513800725"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w</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31" name="Rectangle 199"/>
          <p:cNvSpPr>
            <a:spLocks noChangeArrowheads="1"/>
          </p:cNvSpPr>
          <p:nvPr/>
        </p:nvSpPr>
        <p:spPr bwMode="auto">
          <a:xfrm>
            <a:off x="65336738"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Królestwie Polskim, podporządkowała się Piłsudskiemu i powierzyła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32" name="Rectangle 200"/>
          <p:cNvSpPr>
            <a:spLocks noChangeArrowheads="1"/>
          </p:cNvSpPr>
          <p:nvPr/>
        </p:nvSpPr>
        <p:spPr bwMode="auto">
          <a:xfrm>
            <a:off x="5138738"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mu naczelne dowództwo nad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33" name="Rectangle 201"/>
          <p:cNvSpPr>
            <a:spLocks noChangeArrowheads="1"/>
          </p:cNvSpPr>
          <p:nvPr/>
        </p:nvSpPr>
        <p:spPr bwMode="auto">
          <a:xfrm>
            <a:off x="2147483647"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organizującym się wojskiem.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34" name="Rectangle 202"/>
          <p:cNvSpPr>
            <a:spLocks noChangeArrowheads="1"/>
          </p:cNvSpPr>
          <p:nvPr/>
        </p:nvSpPr>
        <p:spPr bwMode="auto">
          <a:xfrm>
            <a:off x="5138738" y="7480633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500" b="0" i="0" u="none" strike="noStrike" cap="none" normalizeH="0" baseline="0">
                <a:ln>
                  <a:noFill/>
                </a:ln>
                <a:solidFill>
                  <a:schemeClr val="tx1"/>
                </a:solidFill>
                <a:effectLst/>
                <a:latin typeface="Arial" charset="0"/>
                <a:cs typeface="Arial" charset="0"/>
              </a:rPr>
              <a:t>Rada Regencyjna</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35" name="Rectangle 203"/>
          <p:cNvSpPr>
            <a:spLocks noChangeArrowheads="1"/>
          </p:cNvSpPr>
          <p:nvPr/>
        </p:nvSpPr>
        <p:spPr bwMode="auto">
          <a:xfrm>
            <a:off x="1621062925" y="7480633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500" b="0" i="0" u="none" strike="noStrike" cap="none" normalizeH="0" baseline="0">
                <a:ln>
                  <a:noFill/>
                </a:ln>
                <a:solidFill>
                  <a:schemeClr val="tx1"/>
                </a:solidFill>
                <a:effectLst/>
                <a:latin typeface="Arial" charset="0"/>
                <a:cs typeface="Arial" charset="0"/>
              </a:rPr>
              <a:t>27 X 1917 r. w</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36" name="Rectangle 204"/>
          <p:cNvSpPr>
            <a:spLocks noChangeArrowheads="1"/>
          </p:cNvSpPr>
          <p:nvPr/>
        </p:nvSpPr>
        <p:spPr bwMode="auto">
          <a:xfrm>
            <a:off x="2147483647" y="7480633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500" b="0" i="0" u="none" strike="noStrike" cap="none" normalizeH="0" baseline="0">
                <a:ln>
                  <a:noFill/>
                </a:ln>
                <a:solidFill>
                  <a:schemeClr val="tx1"/>
                </a:solidFill>
                <a:effectLst/>
                <a:latin typeface="Arial" charset="0"/>
                <a:cs typeface="Arial" charset="0"/>
              </a:rPr>
              <a:t>drodze na Zamek Królewski po złożeniu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37" name="Rectangle 205"/>
          <p:cNvSpPr>
            <a:spLocks noChangeArrowheads="1"/>
          </p:cNvSpPr>
          <p:nvPr/>
        </p:nvSpPr>
        <p:spPr bwMode="auto">
          <a:xfrm>
            <a:off x="5138738" y="771185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500" b="0" i="0" u="none" strike="noStrike" cap="none" normalizeH="0" baseline="0">
                <a:ln>
                  <a:noFill/>
                </a:ln>
                <a:solidFill>
                  <a:schemeClr val="tx1"/>
                </a:solidFill>
                <a:effectLst/>
                <a:latin typeface="Arial" charset="0"/>
                <a:cs typeface="Arial" charset="0"/>
              </a:rPr>
              <a:t>przysięgi w katedrze warszawskiej św. Jana.</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38" name="Rectangle 206"/>
          <p:cNvSpPr>
            <a:spLocks noChangeArrowheads="1"/>
          </p:cNvSpPr>
          <p:nvPr/>
        </p:nvSpPr>
        <p:spPr bwMode="auto">
          <a:xfrm>
            <a:off x="5138738" y="794045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a:ln>
                  <a:noFill/>
                </a:ln>
                <a:solidFill>
                  <a:schemeClr val="tx1"/>
                </a:solidFill>
                <a:effectLst/>
                <a:latin typeface="Arial" charset="0"/>
                <a:cs typeface="Arial" charset="0"/>
              </a:rPr>
              <a:t>źródło: domena publiczna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39" name="Rectangle 207"/>
          <p:cNvSpPr>
            <a:spLocks noChangeArrowheads="1"/>
          </p:cNvSpPr>
          <p:nvPr/>
        </p:nvSpPr>
        <p:spPr bwMode="auto">
          <a:xfrm>
            <a:off x="166025036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a:ln>
                  <a:noFill/>
                </a:ln>
                <a:solidFill>
                  <a:schemeClr val="tx1"/>
                </a:solidFill>
                <a:effectLst/>
                <a:latin typeface="Arial" charset="0"/>
                <a:cs typeface="Arial" charset="0"/>
              </a:rPr>
              <a:t>–</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40" name="Rectangle 208"/>
          <p:cNvSpPr>
            <a:spLocks noChangeArrowheads="1"/>
          </p:cNvSpPr>
          <p:nvPr/>
        </p:nvSpPr>
        <p:spPr bwMode="auto">
          <a:xfrm>
            <a:off x="1735362925" y="794045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a:ln>
                  <a:noFill/>
                </a:ln>
                <a:solidFill>
                  <a:schemeClr val="tx1"/>
                </a:solidFill>
                <a:effectLst/>
                <a:latin typeface="Arial" charset="0"/>
                <a:cs typeface="Arial" charset="0"/>
              </a:rPr>
              <a:t>www.wikipedia.org</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41" name="Rectangle 209"/>
          <p:cNvSpPr>
            <a:spLocks noChangeArrowheads="1"/>
          </p:cNvSpPr>
          <p:nvPr/>
        </p:nvSpPr>
        <p:spPr bwMode="auto">
          <a:xfrm>
            <a:off x="5138738" y="554812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900" b="0" i="0" u="none" strike="noStrike" cap="none" normalizeH="0" baseline="0">
                <a:ln>
                  <a:noFill/>
                </a:ln>
                <a:solidFill>
                  <a:schemeClr val="tx1"/>
                </a:solidFill>
                <a:effectLst/>
                <a:latin typeface="Arial" charset="0"/>
                <a:cs typeface="Arial" charset="0"/>
              </a:rPr>
              <a:t>Na przystanku Niepodległość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42" name="Rectangle 210"/>
          <p:cNvSpPr>
            <a:spLocks noChangeArrowheads="1"/>
          </p:cNvSpPr>
          <p:nvPr/>
        </p:nvSpPr>
        <p:spPr bwMode="auto">
          <a:xfrm>
            <a:off x="83515200" y="1131196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Pierwszym, który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43" name="Rectangle 211"/>
          <p:cNvSpPr>
            <a:spLocks noChangeArrowheads="1"/>
          </p:cNvSpPr>
          <p:nvPr/>
        </p:nvSpPr>
        <p:spPr bwMode="auto">
          <a:xfrm>
            <a:off x="2081799875" y="1131196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prób</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44" name="Rectangle 212"/>
          <p:cNvSpPr>
            <a:spLocks noChangeArrowheads="1"/>
          </p:cNvSpPr>
          <p:nvPr/>
        </p:nvSpPr>
        <p:spPr bwMode="auto">
          <a:xfrm>
            <a:off x="2147483647" y="1131196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ował</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45" name="Rectangle 213"/>
          <p:cNvSpPr>
            <a:spLocks noChangeArrowheads="1"/>
          </p:cNvSpPr>
          <p:nvPr/>
        </p:nvSpPr>
        <p:spPr bwMode="auto">
          <a:xfrm>
            <a:off x="2147483647" y="1131196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przeforsowa</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46" name="Rectangle 214"/>
          <p:cNvSpPr>
            <a:spLocks noChangeArrowheads="1"/>
          </p:cNvSpPr>
          <p:nvPr/>
        </p:nvSpPr>
        <p:spPr bwMode="auto">
          <a:xfrm>
            <a:off x="2147483647" y="1131196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ć</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47" name="Rectangle 215"/>
          <p:cNvSpPr>
            <a:spLocks noChangeArrowheads="1"/>
          </p:cNvSpPr>
          <p:nvPr/>
        </p:nvSpPr>
        <p:spPr bwMode="auto">
          <a:xfrm>
            <a:off x="2147483647" y="1131196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pomysł ogłoszenia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48" name="Rectangle 216"/>
          <p:cNvSpPr>
            <a:spLocks noChangeArrowheads="1"/>
          </p:cNvSpPr>
          <p:nvPr/>
        </p:nvSpPr>
        <p:spPr bwMode="auto">
          <a:xfrm>
            <a:off x="5138738" y="139898596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niepodległości był jeden z regentów, książę Zdzisław Lubomirski.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49" name="Rectangle 217"/>
          <p:cNvSpPr>
            <a:spLocks noChangeArrowheads="1"/>
          </p:cNvSpPr>
          <p:nvPr/>
        </p:nvSpPr>
        <p:spPr bwMode="auto">
          <a:xfrm>
            <a:off x="5138738" y="166677498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Proklamował on niepodległość także od N</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50" name="Rectangle 218"/>
          <p:cNvSpPr>
            <a:spLocks noChangeArrowheads="1"/>
          </p:cNvSpPr>
          <p:nvPr/>
        </p:nvSpPr>
        <p:spPr bwMode="auto">
          <a:xfrm>
            <a:off x="2147483647" y="166677498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iemców, a nie pod ich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51" name="Rectangle 219"/>
          <p:cNvSpPr>
            <a:spLocks noChangeArrowheads="1"/>
          </p:cNvSpPr>
          <p:nvPr/>
        </p:nvSpPr>
        <p:spPr bwMode="auto">
          <a:xfrm>
            <a:off x="5138738" y="1935868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dyktando</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52" name="Rectangle 220"/>
          <p:cNvSpPr>
            <a:spLocks noChangeArrowheads="1"/>
          </p:cNvSpPr>
          <p:nvPr/>
        </p:nvSpPr>
        <p:spPr bwMode="auto">
          <a:xfrm>
            <a:off x="1215024875" y="1935868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7</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53" name="Rectangle 221"/>
          <p:cNvSpPr>
            <a:spLocks noChangeArrowheads="1"/>
          </p:cNvSpPr>
          <p:nvPr/>
        </p:nvSpPr>
        <p:spPr bwMode="auto">
          <a:xfrm>
            <a:off x="1342388413" y="1935868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października 1918</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54" name="Rectangle 222"/>
          <p:cNvSpPr>
            <a:spLocks noChangeArrowheads="1"/>
          </p:cNvSpPr>
          <p:nvPr/>
        </p:nvSpPr>
        <p:spPr bwMode="auto">
          <a:xfrm>
            <a:off x="2147483647" y="1935868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roku</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55" name="Rectangle 223"/>
          <p:cNvSpPr>
            <a:spLocks noChangeArrowheads="1"/>
          </p:cNvSpPr>
          <p:nvPr/>
        </p:nvSpPr>
        <p:spPr bwMode="auto">
          <a:xfrm>
            <a:off x="2147483647" y="1935868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56" name="Rectangle 224"/>
          <p:cNvSpPr>
            <a:spLocks noChangeArrowheads="1"/>
          </p:cNvSpPr>
          <p:nvPr/>
        </p:nvSpPr>
        <p:spPr bwMode="auto">
          <a:xfrm>
            <a:off x="2147483647" y="1935868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W oficjalnym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57" name="Rectangle 225"/>
          <p:cNvSpPr>
            <a:spLocks noChangeArrowheads="1"/>
          </p:cNvSpPr>
          <p:nvPr/>
        </p:nvSpPr>
        <p:spPr bwMode="auto">
          <a:xfrm>
            <a:off x="2147483647" y="1935868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„Monitor</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58" name="Rectangle 226"/>
          <p:cNvSpPr>
            <a:spLocks noChangeArrowheads="1"/>
          </p:cNvSpPr>
          <p:nvPr/>
        </p:nvSpPr>
        <p:spPr bwMode="auto">
          <a:xfrm>
            <a:off x="2147483647" y="1935868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dirty="0">
                <a:ln>
                  <a:noFill/>
                </a:ln>
                <a:solidFill>
                  <a:schemeClr val="tx1"/>
                </a:solidFill>
                <a:effectLst/>
                <a:latin typeface="Arial" charset="0"/>
                <a:cs typeface="Arial" charset="0"/>
              </a:rPr>
              <a:t>ze</a:t>
            </a:r>
            <a:endParaRPr kumimoji="0" lang="pl-PL" sz="6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a:ln>
                <a:noFill/>
              </a:ln>
              <a:solidFill>
                <a:schemeClr val="tx1"/>
              </a:solidFill>
              <a:effectLst/>
              <a:latin typeface="Arial" charset="0"/>
            </a:endParaRPr>
          </a:p>
        </p:txBody>
      </p:sp>
      <p:sp>
        <p:nvSpPr>
          <p:cNvPr id="18659" name="Rectangle 227"/>
          <p:cNvSpPr>
            <a:spLocks noChangeArrowheads="1"/>
          </p:cNvSpPr>
          <p:nvPr/>
        </p:nvSpPr>
        <p:spPr bwMode="auto">
          <a:xfrm>
            <a:off x="5138738"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Polski</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60" name="Rectangle 228"/>
          <p:cNvSpPr>
            <a:spLocks noChangeArrowheads="1"/>
          </p:cNvSpPr>
          <p:nvPr/>
        </p:nvSpPr>
        <p:spPr bwMode="auto">
          <a:xfrm>
            <a:off x="88522175"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m</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61" name="Rectangle 229"/>
          <p:cNvSpPr>
            <a:spLocks noChangeArrowheads="1"/>
          </p:cNvSpPr>
          <p:nvPr/>
        </p:nvSpPr>
        <p:spPr bwMode="auto">
          <a:xfrm>
            <a:off x="100493036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 wydrukowano podn</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62" name="Rectangle 230"/>
          <p:cNvSpPr>
            <a:spLocks noChangeArrowheads="1"/>
          </p:cNvSpPr>
          <p:nvPr/>
        </p:nvSpPr>
        <p:spPr bwMode="auto">
          <a:xfrm>
            <a:off x="2147483647"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iosłą odezwę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63" name="Rectangle 231"/>
          <p:cNvSpPr>
            <a:spLocks noChangeArrowheads="1"/>
          </p:cNvSpPr>
          <p:nvPr/>
        </p:nvSpPr>
        <p:spPr bwMode="auto">
          <a:xfrm>
            <a:off x="2147483647"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do Narodu</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64" name="Rectangle 232"/>
          <p:cNvSpPr>
            <a:spLocks noChangeArrowheads="1"/>
          </p:cNvSpPr>
          <p:nvPr/>
        </p:nvSpPr>
        <p:spPr bwMode="auto">
          <a:xfrm>
            <a:off x="2147483647"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 Rada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65" name="Rectangle 233"/>
          <p:cNvSpPr>
            <a:spLocks noChangeArrowheads="1"/>
          </p:cNvSpPr>
          <p:nvPr/>
        </p:nvSpPr>
        <p:spPr bwMode="auto">
          <a:xfrm>
            <a:off x="513800725"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R</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66" name="Rectangle 234"/>
          <p:cNvSpPr>
            <a:spLocks noChangeArrowheads="1"/>
          </p:cNvSpPr>
          <p:nvPr/>
        </p:nvSpPr>
        <p:spPr bwMode="auto">
          <a:xfrm>
            <a:off x="60545663"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egencyjna oznajmiała w niej, że oto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67" name="Rectangle 235"/>
          <p:cNvSpPr>
            <a:spLocks noChangeArrowheads="1"/>
          </p:cNvSpPr>
          <p:nvPr/>
        </p:nvSpPr>
        <p:spPr bwMode="auto">
          <a:xfrm>
            <a:off x="2147483647"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wybija wielka godzina, na k</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68" name="Rectangle 236"/>
          <p:cNvSpPr>
            <a:spLocks noChangeArrowheads="1"/>
          </p:cNvSpPr>
          <p:nvPr/>
        </p:nvSpPr>
        <p:spPr bwMode="auto">
          <a:xfrm>
            <a:off x="2147483647"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tórą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69" name="Rectangle 237"/>
          <p:cNvSpPr>
            <a:spLocks noChangeArrowheads="1"/>
          </p:cNvSpPr>
          <p:nvPr/>
        </p:nvSpPr>
        <p:spPr bwMode="auto">
          <a:xfrm>
            <a:off x="5138738"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cały naród polski czekał z</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70" name="Rectangle 238"/>
          <p:cNvSpPr>
            <a:spLocks noChangeArrowheads="1"/>
          </p:cNvSpPr>
          <p:nvPr/>
        </p:nvSpPr>
        <p:spPr bwMode="auto">
          <a:xfrm>
            <a:off x="2141672438"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upragnieniem</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71" name="Rectangle 239"/>
          <p:cNvSpPr>
            <a:spLocks noChangeArrowheads="1"/>
          </p:cNvSpPr>
          <p:nvPr/>
        </p:nvSpPr>
        <p:spPr bwMode="auto">
          <a:xfrm>
            <a:off x="2147483647"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72" name="Rectangle 240"/>
          <p:cNvSpPr>
            <a:spLocks noChangeArrowheads="1"/>
          </p:cNvSpPr>
          <p:nvPr/>
        </p:nvSpPr>
        <p:spPr bwMode="auto">
          <a:xfrm>
            <a:off x="5138738" y="810831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b="0" i="0" u="none" strike="noStrike" cap="none" normalizeH="0" baseline="0">
                <a:ln>
                  <a:noFill/>
                </a:ln>
                <a:solidFill>
                  <a:schemeClr val="tx1"/>
                </a:solidFill>
                <a:effectLst/>
                <a:latin typeface="Arial" charset="0"/>
                <a:cs typeface="Arial" charset="0"/>
              </a:rPr>
              <a:t>źródło: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73" name="Rectangle 241"/>
          <p:cNvSpPr>
            <a:spLocks noChangeArrowheads="1"/>
          </p:cNvSpPr>
          <p:nvPr/>
        </p:nvSpPr>
        <p:spPr bwMode="auto">
          <a:xfrm>
            <a:off x="87215663" y="810831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b="0" i="0" u="none" strike="noStrike" cap="none" normalizeH="0" baseline="0">
                <a:ln>
                  <a:noFill/>
                </a:ln>
                <a:solidFill>
                  <a:schemeClr val="tx1"/>
                </a:solidFill>
                <a:effectLst/>
                <a:latin typeface="Arial" charset="0"/>
                <a:cs typeface="Arial" charset="0"/>
              </a:rPr>
              <a:t>domena publiczna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74" name="Rectangle 242"/>
          <p:cNvSpPr>
            <a:spLocks noChangeArrowheads="1"/>
          </p:cNvSpPr>
          <p:nvPr/>
        </p:nvSpPr>
        <p:spPr bwMode="auto">
          <a:xfrm>
            <a:off x="1775912438"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b="0" i="0" u="none" strike="noStrike" cap="none" normalizeH="0" baseline="0">
                <a:ln>
                  <a:noFill/>
                </a:ln>
                <a:solidFill>
                  <a:schemeClr val="tx1"/>
                </a:solidFill>
                <a:effectLst/>
                <a:latin typeface="Arial" charset="0"/>
                <a:cs typeface="Arial" charset="0"/>
              </a:rPr>
              <a:t>-</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75" name="Rectangle 243"/>
          <p:cNvSpPr>
            <a:spLocks noChangeArrowheads="1"/>
          </p:cNvSpPr>
          <p:nvPr/>
        </p:nvSpPr>
        <p:spPr bwMode="auto">
          <a:xfrm>
            <a:off x="1839048900" y="810831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b="0" i="0" u="none" strike="noStrike" cap="none" normalizeH="0" baseline="0">
                <a:ln>
                  <a:noFill/>
                </a:ln>
                <a:solidFill>
                  <a:schemeClr val="tx1"/>
                </a:solidFill>
                <a:effectLst/>
                <a:latin typeface="Arial" charset="0"/>
                <a:cs typeface="Arial" charset="0"/>
              </a:rPr>
              <a:t>www.buwcd.buw.uw.edu.pl</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76" name="Rectangle 244"/>
          <p:cNvSpPr>
            <a:spLocks noChangeArrowheads="1"/>
          </p:cNvSpPr>
          <p:nvPr/>
        </p:nvSpPr>
        <p:spPr bwMode="auto">
          <a:xfrm>
            <a:off x="83515200" y="554904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Na</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77" name="Rectangle 245"/>
          <p:cNvSpPr>
            <a:spLocks noChangeArrowheads="1"/>
          </p:cNvSpPr>
          <p:nvPr/>
        </p:nvSpPr>
        <p:spPr bwMode="auto">
          <a:xfrm>
            <a:off x="1003842925" y="554904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stępnego dnia wszystkie główne dzienniki przedrukowały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78" name="Rectangle 246"/>
          <p:cNvSpPr>
            <a:spLocks noChangeArrowheads="1"/>
          </p:cNvSpPr>
          <p:nvPr/>
        </p:nvSpPr>
        <p:spPr bwMode="auto">
          <a:xfrm>
            <a:off x="5138738" y="82400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odezwę, zwykle już na pierwszej stronie.</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79" name="Rectangle 247"/>
          <p:cNvSpPr>
            <a:spLocks noChangeArrowheads="1"/>
          </p:cNvSpPr>
          <p:nvPr/>
        </p:nvSpPr>
        <p:spPr bwMode="auto">
          <a:xfrm>
            <a:off x="2147483647" y="82400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W powszechnym odczuciu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80" name="Rectangle 248"/>
          <p:cNvSpPr>
            <a:spLocks noChangeArrowheads="1"/>
          </p:cNvSpPr>
          <p:nvPr/>
        </p:nvSpPr>
        <p:spPr bwMode="auto">
          <a:xfrm>
            <a:off x="5138738" y="1092009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społeczeństwa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81" name="Rectangle 249"/>
          <p:cNvSpPr>
            <a:spLocks noChangeArrowheads="1"/>
          </p:cNvSpPr>
          <p:nvPr/>
        </p:nvSpPr>
        <p:spPr bwMode="auto">
          <a:xfrm>
            <a:off x="1618884875" y="1092009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dokument ten stanowił polską deklarację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82" name="Rectangle 250"/>
          <p:cNvSpPr>
            <a:spLocks noChangeArrowheads="1"/>
          </p:cNvSpPr>
          <p:nvPr/>
        </p:nvSpPr>
        <p:spPr bwMode="auto">
          <a:xfrm>
            <a:off x="5138738" y="136110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niepodległości.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83" name="Rectangle 251"/>
          <p:cNvSpPr>
            <a:spLocks noChangeArrowheads="1"/>
          </p:cNvSpPr>
          <p:nvPr/>
        </p:nvSpPr>
        <p:spPr bwMode="auto">
          <a:xfrm>
            <a:off x="1513293900" y="136110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To d</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84" name="Rectangle 252"/>
          <p:cNvSpPr>
            <a:spLocks noChangeArrowheads="1"/>
          </p:cNvSpPr>
          <p:nvPr/>
        </p:nvSpPr>
        <p:spPr bwMode="auto">
          <a:xfrm>
            <a:off x="1829252438" y="136110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o niego odwoływały się „Nowości Ilustrowane”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85" name="Rectangle 253"/>
          <p:cNvSpPr>
            <a:spLocks noChangeArrowheads="1"/>
          </p:cNvSpPr>
          <p:nvPr/>
        </p:nvSpPr>
        <p:spPr bwMode="auto">
          <a:xfrm>
            <a:off x="5138738" y="1628892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pisząc o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86" name="Rectangle 254"/>
          <p:cNvSpPr>
            <a:spLocks noChangeArrowheads="1"/>
          </p:cNvSpPr>
          <p:nvPr/>
        </p:nvSpPr>
        <p:spPr bwMode="auto">
          <a:xfrm>
            <a:off x="1050650363" y="1628892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Dniu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87" name="Rectangle 255"/>
          <p:cNvSpPr>
            <a:spLocks noChangeArrowheads="1"/>
          </p:cNvSpPr>
          <p:nvPr/>
        </p:nvSpPr>
        <p:spPr bwMode="auto">
          <a:xfrm>
            <a:off x="1375044875" y="1628892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zmartwychwstania</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88" name="Rectangle 256"/>
          <p:cNvSpPr>
            <a:spLocks noChangeArrowheads="1"/>
          </p:cNvSpPr>
          <p:nvPr/>
        </p:nvSpPr>
        <p:spPr bwMode="auto">
          <a:xfrm>
            <a:off x="2147483647" y="1628892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700" b="0" i="0" u="none" strike="noStrike" cap="none" normalizeH="0" baseline="0">
                <a:ln>
                  <a:noFill/>
                </a:ln>
                <a:solidFill>
                  <a:schemeClr val="tx1"/>
                </a:solidFill>
                <a:effectLst/>
                <a:latin typeface="Arial" charset="0"/>
                <a:cs typeface="Arial" charset="0"/>
              </a:rPr>
              <a:t>.</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89" name="Rectangle 257"/>
          <p:cNvSpPr>
            <a:spLocks noChangeArrowheads="1"/>
          </p:cNvSpPr>
          <p:nvPr/>
        </p:nvSpPr>
        <p:spPr bwMode="auto">
          <a:xfrm>
            <a:off x="5138738" y="7782385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500" b="0" i="0" u="none" strike="noStrike" cap="none" normalizeH="0" baseline="0">
                <a:ln>
                  <a:noFill/>
                </a:ln>
                <a:solidFill>
                  <a:schemeClr val="tx1"/>
                </a:solidFill>
                <a:effectLst/>
                <a:latin typeface="Arial" charset="0"/>
                <a:cs typeface="Arial" charset="0"/>
              </a:rPr>
              <a:t>Wydania gazet z 8 października 1918 r.</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90" name="Rectangle 258"/>
          <p:cNvSpPr>
            <a:spLocks noChangeArrowheads="1"/>
          </p:cNvSpPr>
          <p:nvPr/>
        </p:nvSpPr>
        <p:spPr bwMode="auto">
          <a:xfrm>
            <a:off x="5138738" y="8011652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b="0" i="0" u="none" strike="noStrike" cap="none" normalizeH="0" baseline="0">
                <a:ln>
                  <a:noFill/>
                </a:ln>
                <a:solidFill>
                  <a:schemeClr val="tx1"/>
                </a:solidFill>
                <a:effectLst/>
                <a:latin typeface="Arial" charset="0"/>
                <a:cs typeface="Arial" charset="0"/>
              </a:rPr>
              <a:t>źródło: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91" name="Rectangle 259"/>
          <p:cNvSpPr>
            <a:spLocks noChangeArrowheads="1"/>
          </p:cNvSpPr>
          <p:nvPr/>
        </p:nvSpPr>
        <p:spPr bwMode="auto">
          <a:xfrm>
            <a:off x="87542688" y="8011652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b="0" i="0" u="none" strike="noStrike" cap="none" normalizeH="0" baseline="0">
                <a:ln>
                  <a:noFill/>
                </a:ln>
                <a:solidFill>
                  <a:schemeClr val="tx1"/>
                </a:solidFill>
                <a:effectLst/>
                <a:latin typeface="Arial" charset="0"/>
                <a:cs typeface="Arial" charset="0"/>
              </a:rPr>
              <a:t>domena publiczna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92" name="Rectangle 260"/>
          <p:cNvSpPr>
            <a:spLocks noChangeArrowheads="1"/>
          </p:cNvSpPr>
          <p:nvPr/>
        </p:nvSpPr>
        <p:spPr bwMode="auto">
          <a:xfrm>
            <a:off x="1802037925"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b="0" i="0" u="none" strike="noStrike" cap="none" normalizeH="0" baseline="0">
                <a:ln>
                  <a:noFill/>
                </a:ln>
                <a:solidFill>
                  <a:schemeClr val="tx1"/>
                </a:solidFill>
                <a:effectLst/>
                <a:latin typeface="Arial" charset="0"/>
                <a:cs typeface="Arial" charset="0"/>
              </a:rPr>
              <a:t>–</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93" name="Rectangle 261"/>
          <p:cNvSpPr>
            <a:spLocks noChangeArrowheads="1"/>
          </p:cNvSpPr>
          <p:nvPr/>
        </p:nvSpPr>
        <p:spPr bwMode="auto">
          <a:xfrm>
            <a:off x="1883679875" y="8011652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b="0" i="0" u="none" strike="noStrike" cap="none" normalizeH="0" baseline="0">
                <a:ln>
                  <a:noFill/>
                </a:ln>
                <a:solidFill>
                  <a:schemeClr val="tx1"/>
                </a:solidFill>
                <a:effectLst/>
                <a:latin typeface="Arial" charset="0"/>
                <a:cs typeface="Arial" charset="0"/>
              </a:rPr>
              <a:t>biblioteki cyfrowe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94" name="Rectangle 262"/>
          <p:cNvSpPr>
            <a:spLocks noChangeArrowheads="1"/>
          </p:cNvSpPr>
          <p:nvPr/>
        </p:nvSpPr>
        <p:spPr bwMode="auto">
          <a:xfrm>
            <a:off x="2147483647" y="214748364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b="0" i="0" u="none" strike="noStrike" cap="none" normalizeH="0" baseline="0">
                <a:ln>
                  <a:noFill/>
                </a:ln>
                <a:solidFill>
                  <a:schemeClr val="tx1"/>
                </a:solidFill>
                <a:effectLst/>
                <a:latin typeface="Arial" charset="0"/>
                <a:cs typeface="Arial" charset="0"/>
              </a:rPr>
              <a:t>-</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95" name="Rectangle 263"/>
          <p:cNvSpPr>
            <a:spLocks noChangeArrowheads="1"/>
          </p:cNvSpPr>
          <p:nvPr/>
        </p:nvSpPr>
        <p:spPr bwMode="auto">
          <a:xfrm>
            <a:off x="2147483647" y="8011652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b="0" i="0" u="none" strike="noStrike" cap="none" normalizeH="0" baseline="0">
                <a:ln>
                  <a:noFill/>
                </a:ln>
                <a:solidFill>
                  <a:schemeClr val="tx1"/>
                </a:solidFill>
                <a:effectLst/>
                <a:latin typeface="Arial" charset="0"/>
                <a:cs typeface="Arial" charset="0"/>
              </a:rPr>
              <a:t>www.mbc.malopolska.pl</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96" name="Rectangle 264"/>
          <p:cNvSpPr>
            <a:spLocks noChangeArrowheads="1"/>
          </p:cNvSpPr>
          <p:nvPr/>
        </p:nvSpPr>
        <p:spPr bwMode="auto">
          <a:xfrm>
            <a:off x="2147483647" y="8011652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b="0" i="0" u="none" strike="noStrike" cap="none" normalizeH="0" baseline="0">
                <a:ln>
                  <a:noFill/>
                </a:ln>
                <a:solidFill>
                  <a:schemeClr val="tx1"/>
                </a:solidFill>
                <a:effectLst/>
                <a:latin typeface="Arial" charset="0"/>
                <a:cs typeface="Arial" charset="0"/>
              </a:rPr>
              <a:t>, </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97" name="Rectangle 265"/>
          <p:cNvSpPr>
            <a:spLocks noChangeArrowheads="1"/>
          </p:cNvSpPr>
          <p:nvPr/>
        </p:nvSpPr>
        <p:spPr bwMode="auto">
          <a:xfrm>
            <a:off x="5138738" y="8221964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b="0" i="0" u="none" strike="noStrike" cap="none" normalizeH="0" baseline="0">
                <a:ln>
                  <a:noFill/>
                </a:ln>
                <a:solidFill>
                  <a:schemeClr val="tx1"/>
                </a:solidFill>
                <a:effectLst/>
                <a:latin typeface="Arial" charset="0"/>
                <a:cs typeface="Arial" charset="0"/>
              </a:rPr>
              <a:t>www.crispa.uw.edu.pl</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698" name="Rectangle 266"/>
          <p:cNvSpPr>
            <a:spLocks noChangeArrowheads="1"/>
          </p:cNvSpPr>
          <p:nvPr/>
        </p:nvSpPr>
        <p:spPr bwMode="auto">
          <a:xfrm>
            <a:off x="1592759388" y="8221964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b="0" i="0" u="none" strike="noStrike" cap="none" normalizeH="0" baseline="0">
                <a:ln>
                  <a:noFill/>
                </a:ln>
                <a:solidFill>
                  <a:schemeClr val="tx1"/>
                </a:solidFill>
                <a:effectLst/>
                <a:latin typeface="Arial" charset="0"/>
                <a:cs typeface="Arial" charset="0"/>
              </a:rPr>
              <a:t>, www.fbc.pionier.net.pl</a:t>
            </a:r>
            <a:endParaRPr kumimoji="0" lang="pl-PL" sz="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sp>
        <p:nvSpPr>
          <p:cNvPr id="18700" name="AutoShape 268" descr="data:image/png;base64,iVBORw0KGgoAAAANSUhEUgAAAGIAAACKCAYAAABRsp/hAAAgAElEQVR4nOy8ZXRX19bvf9/eMZ7n9JR60QTi7u7uriQkJJDg7u6FUqClSHEtEIi7u7uSEHdXXPP5v/iFYD3n0J7T+3/uuJ1j7MHei73WXr/13XPO75xz7fwv/pL/EfK//v+ewF8ikL+A+B8iHwDx6sULXj5/xstnTwXH86dvrp+/df32Pc/ebnsycf5W+9vjPH/622O/vn57vGdPfuP5z9463pvT+/P5Z+cfjPX+uO/1ef/3vHP+fr+3xnpnbZ7y6sXzjwNirKOJR4O9E0fPB+ePh/p4NNAtuB7q5dFADw8HuifbHw50C9oHe3g08GH/D68F/T887508fzzxHMG4r/u+Nd4H/QX3PhzoftPv9T1DvzGfgffGmrgW9O+eeP5b56/7DPW9GWvovbEn+jzs756c/8P+Lp49HOPJ6BCvXr3650A8Guz54/r1l3yUPB7qY/zVy3faPgRi4C8g/mx5PNTHq38JxGDv/7EJ/b8qAiD+pWn640C8ePGC8XHB+atXLycf9uLFiw9vHh/nxYuXH7ZP3P9+n7evHzx4AMDLFy949fqB/xfJR2nEw4HuDzoe3L0ZL99Ajv98gvujA5w7e46Y2DjCw8O5fO0miXHR5Obm4OHuTkFBIekZaSwP8CXoTgjXb93h+M8/kpiYRHJyEi+ePeba1cukJMVy+twFQiKiiY+NJCMzi+vXr5Kckszy5Ss4cPAg4SG3ycvL4/KlK6zbvIXbQTdIiIvmzKXrRITc5sRPR2juHvjzVuxPksfD/bx6+QdMU31VMQGBgcSnZvN4rAcPdw+2bdpBdGw0G7bvY/eOLVw69wsrV6/hyJGjXLpwllUrV3DwwAGWr93AwUMHOHnyF/Z/d4gXzx6zY/M6DhzcR+CSxXz/0ykOH97Hzz/+yJatm1i/aQu79+7n0OFDbFq3hoMH9rJi9Xq27djO7t3bOfDdd2zavpvv9u/jxPGjlNxt+PNW7E+SR0O9jP9L0/QvnPXIYC8FxWX/0YklJcTx3rwmpb62hriEpP8rTdA/kkeDHwHEw/6u/2MT+n9VPtI0/UVf/2z5KI34C4g/Xx4N9f4x1vSX/Gfl4wK6v4D40+Xxx2jE7zFN7W3tDPT2vdPW2dH+zvX4+DijY/ffaRsdG/tgrOaWVjo6OiavuzsF5w/vj/Lk2XOeP3nMoye/nbmceBINdbUMDA3z/NEYvYMj9HW18+zFG1vc2i4Y89XLF/S9N+/XMjw8TEdHB8MjIx/8X2trKwAjIyMwPk5bW5vgHHj0+Mk/mdu78miw9z+b9CsqLKTlXj23bt4iLDSEzKwMrly5TG5uDmePnyIjN5vcnFzOXLpMTW0d9VWVJKVnEBV+h4T0HOJiw4mMTSIq5CbBUTGkJkQRm5JJ0M1rpKamk5EcS2hkNNduBFGWn0VDzzBpaakU5KQTfCeM0OCbhEYncPvWTV68fEV6SgJJSYkUpidy/U4o1y6fJS4plds3f+XJ85ekZmRy+8Y1yipquHr1GqVlZbx88ZjTJ34hMzuHyNs3CImIIj4xhYjwYE6cPsetW7e4W1fP3ZpqklKSCAsOIiYqjNCoBC6cOUFsUioACdGh3A6LITstlWuXzpKZV0BebiZPnz37YN0+Mtf08UA8eviQBw8e0NraSntHJ6OjI3R3d9M/MEhvTzfdPb309/XS19fH2Nh9Ht6/T3dPL4ODAwwM9JOTm8fDBw+4f/8+HR2dDAwO0D8wQFpKPPcamxjo72d0dJSRkREGBwZ48OgxhYUFjI4M09PbS//AIP39/bS1tTE+Ps7Q0BBPHj9iaGiQnt5eenp66O7ppbm5mVfj44yMDNPT1cnw8MjknF6+eE5bWxs9vX0MDAzQ19tDR1c3Q4NDDA8N8eTJY8buP+Dp0yf09PbS3tbG4OAgzU1N9HR30tbewfj4OCMjIwwMDDDQ30d7Wxv9AwP09fXSNzD8IRDD/R+RfR36K+n3Z4sgDf4HTNP90WGev/ww9B0eHOB18+N/YCPHx8dpmbCt/0za2zveuf6t8cZfvaSmqpx7Dc28fPXbkXZD/T16u3sYGvrwTXwtI8PDPHvykOqqau4/fDzZPjw09C/n+VoGe7t5+vzDpOU/e+5r+TiN+A0gCnKzuH0nmNp79eTmZpMcH8eNoFCyMzOJiYogOS2dW1eu8Mu5iyQmJBIbn0JvZwfBQbe4HRZDbGwUwWGRFBfmce3ydYor73Ln9h3CQm7R3NbJq5fPuXTuLImZOeTlpHP115skJiYTExtHVFgID548o6+vjxcvXhIeFkpIWBgxMRHExcXy69XrZGemUVZ5l2fPX1BTkk9EaCznL1ygsLiEO9cvExmfSn5OBrHR0XT29FFcXMTL5w84d+YCGVk5xESEkJqRTdCNa6Rm5PL8+TOKigopLswlLCyasNDb/Ho7lODbN0hLzyYlOZnr5y8Qm5RKS0sb+TmZXLx0mdy8XILuhJGblcn1a9coKqvg2X/SR/T19tDT08vY2AOKCgsYGOinpbWdvr4+2traGBgcYnBwgL7eXh48eEBXVzdjo6N0dXbQ2tZOZ1cXY2NjDA0OMDg0TG9PN01NLfT29jI6NsbTx48YGRmhrb2dru5uOjo6GBzsp79/gK7ud+n0g/v3uf/gIa3NTaRnpJGXX0B/fz+9PT109w0xPDzMwwcP6e7qpH9ggNbmJlra2hno76exsQmAgf5+nj97wtDgIO3tnQwMDNDa1kZVZSU9vT109/RRUlzM0NAgXZ1ddHb10NPTQ1xMOHfvNTI0NEhLczMN9fU8f/mKR48eMnb/PgN9vZSUVTLQ30d3VxeNzS2M3b//wXp+XIXuLx/xp8tHBnS/4SNGBhl78JD6hkbGgc7Ozklb+OTJ0w/u7+x6N3HY1dVFT083g0PDdHZ20tPVycjo/ffu6fyXP6CzUzDuqxcv6O/vB6DtLd/y+MEoFVU19PT88Zfp9Twe3R/l2T8oXL0tI2/FGyPDb/zDw/ujv+lXAR4P/0EgHgx2UVRUSHJKJo+evaSsrIykpATuhEUScfsWYZHxZGamER4aQkyUoHBTVJBPUUk5AOUVFdyrqyUzI43i0lIS42IoKa/k5YvnhAUHERmTyJ1b14hPTiW/IA+AosICCvPziIqMIiQ0jNDQMNIyMwm+dYPy6jpKSkrobK4nKDKWsuJCampqGX/1krMnjpKZV8zZk2fJzs8nISGekJBgQkPDiItL4dzp48QnJJCclgVAalIcYaFhXLl6jdzMZMKi4klNSSEuIoSM/AIi7gSRlJ5BdGQUD588o7mhjqLScvLzcrly6SJpGakER8QQFR5CUnw0EbFJ5GSmE3zrJknpWRT/Rsng4zTiN0zTg7ERBodH6egUvC19vT00NzfR2tFFX28P7R0dZGWk0tvXR2trOw319wRaMBG9tre3MTI8xNNnAs7e29vNw0ePefniOb19/bR3dNLR3kJHRwf36ht4+WqcwkKB7W9rbeVubR0dnV309vXS1tJEX18/ff2DvHzxnLp79fT19vLkqSDqHhsbY2xsjKaGBppb2hgY6KehoYGW1hZa29oZHR2hq7OT7l6BRrU2N9DbP8Do2BhdnR20d3bT2d5GQ309HV1ddHZ00NTcTO29egAG+vvo6x/gyaMHDA4J4qa7d2upq71LZ1c3HR2ddHd3UXf3Lq3tHfT19X+wnh9Zj/gr1/Rny8fVI/5JhW781SvaO9ppa3s3n9Q9wWx6ev55VN7fJ4iqnzx/sxGgubWVgd4e2jo66Olo4f7jN3Tv5fNn9A0M8nBsmAePnzIyKshR9fX10j6hnSMjowA8ffyIsfsPJvsO9Pfz4vlThkYEfcYm8lujo6MM9vfR2NgyWfXr6Hrz8rW1ttDd/c99zPDwh3mo4YE+Hj97ybNnz+gf+FAL3paPY02/UbMuzM/hytVrvHj5ipvXzxESGsHV85fIKy4gODiE9KwMIsJDSUnPJOjOLYqKC0lJTCQxIZagsCjKykp4/PA+RUXFlFVUkJwYx81bQZSWV5Cdm0dlQQEllVUkR94hJCaBKzdvUVZWQmFBHrfu3CY2MoTb4bEUlpbx6tUryioqKSvMISUjg9thMSTGRZKUlEpRSRmPRvr49VYoufn5JCcnERl8h4TUDFISYkjOyqWqqpqq4nyCQiLJyUwnJDSS2JRUrl24zFMgJSGWmKhQouJTiQy9RVxCEtGRUeTlF5Cfm0lqUhKxCWkU5ueRGBNJZEwSr169ormukvC4VJITk4iLiiAhKYWkhHgq7zZ9sJ6PBnv+mGkaGx1leHiE8fFXdLS309PbS3NjI2lpyeQXl9Le0Un3hE8Y6O+jsamZrq4e0lKTKa+qorWtnVcvX9DR2cXQ0CBtra10dXZO2Pp+hgb6ef7iJS3NjbS0tdPb001jUzM9PT00NTfT0d5GQ2Mz3T09gjd6cICu7h56ujqpb2gS5Ic6u+ju7eXRSD9pOYX09nTT2dk1EUd00N3VRX1DAw2NzYwMD9Db20dHZyft7e20tLXR3NjIo6fP6O3tob+vj47ObuJiIrh7r4G21jY6u7rp7e3hbl0dpaUV9PX20dLcTHNLGx0dHdwfG6G5uY2+vj7a29vp6emlt7eHgYEPo/XHQ33/2jT9VRj68+Xf3unX0/uP/+/pk0eTeZuxt+oND++PMjI6SkdXD4MDAwwNDlA3wUBeS+9v+Jbevr53xnp9PdD/po7w9NF9njx7wcOxkX9YqxgbGebttNTI6If2HeD5839W6/jX8mBkiIdPBb6v+5+sE3xsPeI3nHVNdSXhYWEkpqUDkJedwe3gEBLik4mNiSI+Ppbs7ByiQkNJz84lMz2FsMh4AB4OdZOZncPt4FCqqyt59PgxNdU1ABTm55KTnc3lq1coLCygvLSIiopS+jpaCI9PITkpntz8Aq5d/pXM3FyCrl4nJz+X2NA79A0/oq+tntTMXBKjIwmNTaIkP5Omtm56m+uITskiPSGG+PgU0lKTCA6LIDEhnqTEeLKzMklITCA8PJyMLEHckpKcTkJCAkUF+aTER5GalUdZcRHRUZHExqcSGxlKdkEJocF3CA8LJiU1ndLSKl48e8Ivp0+TmRBNfHoOobfvEBKXTFZ6CqlpGZSXV30IxB/d1zQ8PERXVxfNLa0T18MMDAzS3dPDvdpaunt66O7umczrtDQ30dDUzKtX4zx6MMrQ8Aj9/QMMDPTx+NFDhiei6p6eHgYH+mhubqGzs4uerk56+/p48ewp9xoaaGqop6W1jXv37tHa3kHDvXu0tLbR3trE6P2HtNXX0NjWSVNDPfUNTXR1tvP0+Usejo3Q2NJGW1srGSlp9A8O0t/bw73GZlqbG+no7KS+voGmpkZa2wSReXdHO3UNzfT0dNPcVE9rewfNTU20trTQ3NxKR3srXd3djAwP0tzSTn9/H90TEXx/ryB+aO3opKW5iXsNjbS1NNPS2jYZS70tj4f7/9qE/D9B/jB9fS3j468YHBhgdPQ+MC6IYt/KLr62ew/u3+e14g0PDgpq1OPjDA8P8/LlC8bGxrj/G1nJt2Vw8B/XBp49efQO939bRt/zAaOjb/xVT08Xff2DjIy8WzMYGhoUzHV4mPGXz3nwVo3ibRn7jVr7+894Le8/4235SCA+NE3VlRVEREbx4uUrzp46zt3qGrLz8ymvqCQ4+A6lxYWkZ+cQHxXJ7ZAI0pKTKSgporu3j/y8fBLioiguryQ9OY7MvAKuX71IZVU1RQW5RMcmCBahr4usvCJqa++SlZFOYnIy6SkJVFTVkJ2aTGFxKampKWRk5lJdmMmZ67eoqq4iOzOT3NwsYhNTiQmPJL8gn7SEOIYfPKGkMJek9GxyMpIZffCY9Ix0gkPCyMvPJSY2htraatJT4oiKi6cwN4vwyAiqSguJSUymIDud1Kw8qitKyMhKZ/jhM6qqq3k0OkBicjrl5WXEJ6YQFxNNXn4uCcnpFORkk5ySQmFhAbExcZQWF9DU8uHOyT+806+3W+AfxsdfUV9bTX5eEZ09vbS1tVFeUUF7Wwv1jS20tbZSU1lG/b0GmlpbefDwEW2tbTx6MEZDUwtVVRXU1zdQmJ9LXX0j9XV3ycsroKW1ld6OJtLzSmhva6W+/h61dbVERITT2dVFbXUV9fWNAvAKi2hquEdBSRkNDY3UVAvilI6OVkoLi6itb6CuqpzBkft0drRSWFxGVUU5T56+oK29nc72DuobG6koL6etrZXKijIqqqrpaG+muLSc+upKyqvv0tJYT3lVDS0tTZSXFjN8/xHNzS3cH+wkOimDlqYGWlpauNfQTGOjID5pbm6hpqqS7Nx8OtrbaGxsoL39Q83960OV/yHykc7639tyOTz8nm0cH2fwvVrw4ydPePH8OWP3HzA+Ps74P9npPf7qJUMT+aTfkpfPn/HoyZv81OjoP74X4Onjh79Za74/Yf+Hh4d49eI5Dx99/D6l3yt/eKdfbe1digtySUnPoKamkhdPHxIbk0htXS0pqekCmpiZQXxsNDkFhWQmx5OWnUtzWzuNDfWEBN+mpLyS6PBgCgoKScvJo7b2LgkJsSTHhBObnElWRhrFZRW0tbdzr7aGu1WVRMYkcK/2Lpl5+TQ1NVFRlE9cShalZRVEhUdRVV1FaX42WQUFpKZnUltbQ3VFBVEx8dRUV1FYVEJFcQGZOXk0NTfT3FBHZmoKyZnZtLR1UFNdSUxMLJXlJaRlZJOSlEBsXBT1d6uITUohJz2VzJx8Gps+zBf9W0D8Ufra3NRMXU0lpWWllFdU8OLpIwryCrnX2EhxUQndPd0UFBRTf+8e9+obqCotpqKmjtGx+3R1dlBWVkJdQxOtzY3U1dZSU1dPS3Mz2VnZNDXU0tLSQlFpBZ2d7fT199Pa0kJtVQW5BSU0NzfR2NxCd1cXDbU1ZOXmEh0fT15WLrX36qkuKyErr4jG+jpKS0tITUohNT2L6pq75OXm0NvVQUl5Jc0tLfT391BWXERJWTm9/UN0trfR2NRMU30tiYkp1NVUUl5ZSW1lJSWV1TTW1VJSXkljQ91k7POfkI/bDf7XV6V/uggi63+V9PvrQ5U/XT4q+/oXa/rz5eNyTX99qPKny8fVrP+qR/zp8nj4Y0zThLMeHx/n1atXfx3/4WN8fPzjPt16bZqeP39Bd2cjYyNdf84x3P0fGGdijOEu7g8L/p1s+6d9ut/q+5+Yx9u/6x+0DXfR0VbL06dPJwpDHwnEs2fPaG+7S0VuHPkJtylJDaU0PYyyjAjKMyIoSLpDXkIQhcnB5MTeJD8xiJK0EErTQ6jKiaC5PJH26lS66zLprsukoyaDrrpM6ovjqC+Opzo3ks7adIpT7jDYUsTd/BiCLxwhLugMD3sqiLx+nLDLP3Hl+F7yEm7SXpNGb3023fcy6anPpq0ynercKLJibpCfeJuxrlIqcyOpK4yjriCWktQQju5aRXbsTVLCLpMT+yuXftpLzM3TpEdeoSglmNK0cGryYsiKvk5xaih38+NICbtM7M1fOLh5KT/tW8+1k/tpqUyhoyaT3vpsuuoyGWwpoL8pl4HmPIbaChhuL6K/OY+BlnxGO0sY7SxhpEPQ1l2fSWt1KnkpIbQ2V/H40aPftwn5NRB3Lh3jl+82cu34LkLOf0/E5aMUJtwgM+IyWZFXKEm+TUb4RUqSg7ibE87dnAgq0oMoSw2iPD2I3rp0umqS6ahKYrgll7bKeLpqU+isTmKgOZucqMs86imntSyR6uxgSlOC6KlNpzj5BnfOHuDcoY3cOrWX4eYc2iqSaK9IpqMyhfSwC9w8dYALP2zjxukDlGcGU5J6h5zYq5Sm3qIkJYjsqCvcPHWAX0/u58qxnexc4cuVH3cSf/Mk5WnBxN04QV7sdQrib5AWepH0sAtc/3kvpw9sIMDVjOXetny/ZQmVGSE0FcfTWZ1Ma0UCvXXp9Ddk0lufTn9jJgNNWbRXJ9Jdl8pgczZDLTkMNGXRUZNCe3Ui94piiAn6hdamagEQw/0fw5p63wGiJCOc2F9/Zv9afxa5mrPK156NC13ZttSL7zcv4cTetdw4uZ/4mydJun2a8vRgytNv0VQcTWbEBQaashntKKCnNpXHfaV01STzsLeU/voM7neXkhVxieGWQmpzI6gvjKS+IIa6/Ei676bRUBhFZcZtSpJu0VaRSGlKEIlBJ9m6xINbpw8Qf/MEKaHnib15gtCLP1Cceoebp/dTnHyLgsQbFMRfJy3sPKcPbODQpsVsXz6PE3vXEnTmIFmRl4m4fIz0sAtkRlwiJfg8WVGXuXhkOz/tWk2gmzkBrmYc2rSYivRg6vKi6KhKoqkkjs6aZLpqU+iuTafnXhr9jZnUF0fSWZNMd10GHTXJtFYkCY7KeLJjrnDn4tE3QPyeesRrIKryYsiOusLp/etZ7G7B5kXurPd3ZWOAG0e2LuHYzpWc/m4DHTUpPO4rY6yjhJ57mTwdrCQn+jJ1RTH0NmQRfP4gQ235ZEVd4slQLa3lcTzoLiX2+s9kRV6iNPUWdfnhNBTGUpx0k5LkGzQURVGRfou63GhO7V9HgIspHuYamKmI4aivyNWfttNUmkBDURzV2eEUpwRRmHSTgoQbZEVdoSjxFhkRF7l8bAenDqznyI7lbF/mzeGtSwm/fHQCiIukhZ4n7sYpUkPPc+GHbRxYH0CAqxlLPKz4bmMguTFXqc4Koy4/mszIS2THXCYl5AxZUZdpLY+nriCSmBvHKU6+Tlr4ebKiLpKfcJ2W8njaqhIoSw+iPDvsjWn6PdnX10BU50eTG3OZuBsn+WnXKo7vXsXNU/toKI6ltTKJ4Y5iWquSqcoKIezS9xzZtpTs6Iukh58lJeQXrhzbQVVWMDdO7qG3Potrx3cx1lVKTU4Io+0FJNw6QX7crxQl/krQLwe4+tMurv60m1++20DQLweIvHKE7OjLLHA0xs/eEFttWWy0ZLDXlSfQxYTmsgTqC2KoyQmnMiuUouSbpIScIe7mSZLvnCHp9i8k3DpJQtApEoJ+4faZQ8Rc/5moqz8SdOYgwed/IOLyUaKuHic15BxHty9n50of9qz25eDGQE4fWE9qyFkqMoLJi71KWtg5ChOvU5ERRF1+BJ3VSXTVptJaGU9HdSJtFcm0lifQUZNMS3kCLRVxtFTE01KZ+u8BcbcohsrM26SHX+Dn3atZ6GTM3jV+rJ3vhKW6JGvmO7Jj2Vw2L3KnPC2Iioxb1OWHkR19kfL0IKKu/sids4eIu/Ez6WFnyAw/T1NxPM2lMbSUxZIa/Att5Um0lMUSdfUoV3/ayZUft3P20EZ+3LmC7zYEUpkRTEb4WWpzI8mLvULCrRPsX7eAQ5sWcfPUAUIvHiEr+gopoeeIDzpF1PUfib7+EykhZwm7dJTg8z8Qf+sX4m6c4tcT+4i5foKQ84f5ee9aft67RuADf95L8p0znP9hK0FnvyMl+AzZ0YI3vyYnnHuF0bRUJFBXEEVR8g1yYi9TmhZEW0UCnXeTaSpLoLUinqZSwT1NZXHUF8dSVxBFVU4oVbmR7zjr3+0jGkrjuVcQTk70ZU4f2MBCJxP8HYw4vHkpC5yMufLjLlJCfqEuP4KmkhjK025TnHyDYzuWEXLhe/au8WPvaj/WL3Rh8yJ3Dm9ZQknSDVrKYqkvjKCjMpFH3WU87Cqhpy6dvJirxF0/TvS1Y8T+epyYaz/RUppIa3k814/v5uS+tRzatIjgc4e5+tNuLvywjcvHdhLz6wnKM4IpTr3F6YMbWT3fkT1r/NmxwocdK3zYvdqPfesWsnv1fH45uIlTBzbw/Zal/LxvDecOb+Xi0R1cP7GPc4e3cvX4bhJunSQl5Cxxt06SHXOVzMhLXP15F36ORriaquFmpsEiN0tunt5PfNBpoq//RFbURSKuHiPs8hFSQs8RcfUYt88dJOjsd2TGXvv3NKK2KJ7ytDsk3znLz3vWsNjdggBXM3at8GWFly0XDm8jJfgstblR1BdGUpISRGbERZyNVLHQkMJcXQJbHVm2LPJkU4A7B9YHkHTnFI3FUXTfTWGkJYfavHDu5oTTUBTNteN7uHlqH3tW+XFs+wqKk67TUZlAe2USQae/Y//aBexb68+Zg5tIDTlDzPWfuXp8DxFXj1GVHU5S8FnO/7CFkAvfc+nYDq6f3MOOFT4c2b6CPWv82bx4LleP7+Hi0R1sWTKXjYHu7FnjzypfB/as8Wf/+gB2rPDhwIZANi/2ZPNiT07u38Cvp/azPsCV1fMdObFvHTtX+rIhwI2bp/aRFX2ZvPhfqcmOpDDhJoWJNylNCyLxzi/kxl+nPDOYxoqUd5z1R3+o8hqImoJ4cmOukBV5iZP71hHgbIqfvSHbl3qxfoEzv3y3keQ7ZyhPC+ZeQSQF8b8SeeUo3tY66MjMRFt6Bvb6Cmxb4sXWxXM5tDGQi0e2cunoNkpTbpEff5WTe9eyfK4NP2xdzKWj28mNvcyhTYv55cBGSpJ/ZbA5m8Tbp7h8bAe7VviwY5k3pw+sp7E4huO7V3Pt5z3c+mUfNbkRXDiyjaM7lrPMy4bl3rbE3jzBinm2bAhwY56tPnZ6ChzYEMDu1X4s9rDkyPblHNu5ivULXdm50pe9axewbZkXJ/at48j25WwIcCMt7AI5sVc5vG0p/k7G7FnjzzxbPdb4OdJQEk1HdTpNpYnUF8QQe/ME+9cHsn35PFb6OHDn/CG676XTXJX6e+OId03T2SM7uHZ8F+GXjrJ71Xy8LLXxsdFj1Tx7ApxN2bPKj0tHd5AWep6M8AsUJ92kpSwJZ2NlnIyU8bHTZ88aP+bZ6rF1qSdHti1l7xo/Qi58z5mDG9m8yJ1dK3zZudyH6z/v5uS+dURf+4kD6xayZ9V8km6fojDxFjuXzyPA2YwAZ1POHtrAxSPbqS+KJSX4F+4VxdFWlUxK6HlCLv7AwU2L2bJkLivm2XHqu3X8sG0ZAa5m2BrzQH0AACAASURBVOsrYqYmia2uPPvWLWD1fEdW+tizdK41vvYG7F27gJ/3rsHP0YgV8+zwtTdk7QIXsqKvkBt3nbOHN3Nw0yJOf7eRnSt9uXVmP8OtuTSWxFGVHU5Bwq98tzGQlT72rPFzYp6tPkFn99NUFkd7bfokEL/rD2e9BmLL8nmc3L+GjPCLBLqZ42KkgqelFgEupqz1c2bzIg9O7l/HugUurF/oSlLwaUIuHmatvxN+jkYs97Lh/A9bcTFR5eiOZYRfPsp3GwIZbM6hMOEGp/avY/0CV45uW87hLUuIvHKUC4e3sDnQk592rubqTzv5YetS1s53ZL6dIZ7mWuxf58+RbcuoygqltSKBrKgrHNm+jJU+9hzfs4bDW5fgbqbBKl8Hfty1iv3rA9gQ4MaBDQHsWOnDtmXe+Nob4GamTqCbOWv8nHA0VMbBQIlty704tmsl329ZwtK5NtjpKbDSx54fti0jJfQc+9cvZOdKX9YvdCX4/CG6alO5ffYQd859T1b0ZU7sX8ehzUvwczQiwNWU1PCzdN7LoLUm7V2N+NdJv+53gNi7IZCFLqas9LHHWlsGOz15Ni3ywMtah0VuFgSdOcCuVb74Oxnj72TMsZ3LuXB0B7fPHmTrsrn42OkTf+skW5d6sdLXjvyE6xzZtoyo6z8yz1aX/PhrbFnqibu5Bqvm2XN481K2LfFivb8LB9YH8MOWpfy4cyV7VvuxKcCdld52rPNzZnOgB0e2Lifk/GGu/bwXZ2MVbHXlsNSUYutST9b4OeJsrMZaf2dW+tizbbkXIRd/4NjOVWxa5IGTkTK2evLY6yuyzMsGV1N1rLRkcDJS4eCmxSz3tmWxhxUmKuKYqkoQ4GrOtmXe+DsZ42mpzVp/Z9LDL9BUFsvlH3dy9fgeti71Ij7oNEFnD3Hu8Bb2rVtAdsxV2qvSqM6LobX5dwV075qmo7tXYa0tg42OLMbKoujIzMROTwFfewM8LbXwsNBksYcl8x0M8LDQ5MS+tWxa5EGgmzn+TsacOrCR7cu8MVeXZO86P7Ys8cBWVwFTVQmMlcWYZ6vP9ZN78XcyZrmXLfvWLuTgxgAWuZoS6GLGD1uXsWulLyu97Vjt48CWRZ5sXOjGxoVu7Fnlx9YlnvjYGWCmJo6Zmjjm6hIYKAgT6GaGoeIczNQkWOljz3cbA9myZC7rFrjibaOHg4ES5hrS2OoqYKUtg6GSKP5Oxmxa5MHSuda4mamzxs+J+Q5GnDywjsPblrF5sScrfRzwczJh/4YA0iMuEHLhB1bMs2etv7PAlPm7cPLAehZ7WrN1mRebFrlTknqHmFunJ531x32o8p5GXPhpF+sWOOFiooqOrDC6crOZ72DMYg9L3MzUWT3fkUXuFjgYKLEx0J0V8+zwstbBx04fL2sd9q1byLZl3lhry2GuLoGxsiiGiiIYKYlgrCyGuboUJqriGCjMxkJDCh87fY5sW4qNtiybAt05tmMlq3zsWe3jwKYAd9b4OrLUw4oNC1wnmZi1thxGSiKYq0tgoyOLkZII6xa6YKg4GwsNabYvn8diD0ssNKRwM1NnxwofFrlboK8wB3MNScw0pPGw0GLbMm82Brqz0seeebZ67F8fwJHty9m+3Ie1/s5sXuzJugUuLPG0Yv/6AI7uXMEyL1sWuVuwboEzi9wtOLRlMT52+riba7N1mRcr5tkRe/Pnd1Icj37PhyqvgVjm48DBzQtZ6WOPuuRMdOVFcDZRI/HOaTwttVnl68BqPwfs9BTYscKHAFczHAwU8bHTZ66VNmv9nNgU6I61tiymqmIYKAhjoDAbQ8XZGCnNwVRVHFNVcXat8sVERQwLDSmstWXxsdVn1wpfDm9eyhJ3S1Z42bLax4EVXrYEOJuyzNOabUu82LbEC3t9BQwVRTBWFsVaWwYjpTkYKM5GX14IMzUJdqzwYb6DIebqEpNgbFrkgb7iHPQVRTFTl2L9Qlf8nUwIdDMn0M2c+Q6G7Fo1n92r57N0rjWB7hZsWuzBWn9nlnjasHOlLwc3LWL9Qle2LJlLesQFUsPOscTLmv0bFrAhwI3D25by0+7V3DpzkP2bFv97ccQSb3vW+jty7sgW1CRmoCYxA105YXzsDLDVVcBSUxoLDUl87PRZMc+OebZ6WGhI4m2ji7eNLsu9bNi2xAtXUzUsNCTRlxfCQEEYQ8XZmKiIYqIsipHSHIyVRTBVFRMsnqo4q+bZs22JF2t8HVnibsk6P2fW+7uwzs+ZRa7mBDibsmGB61tAzJnQAElMVcXQk5uFtvR0TFTEWOFji6WWNIaKczBXl8LbRhd/ZxPsDZTQkJqJhYYUGwPdsTdQZr6jMb72hriYqLF9+TzW+jvjbaOHm4Um6wJc2bbMmwBXc47vWcvWZd5sWuzJgQ0Cs3f64Do2L/ZgrpU2bmbqLPG05vC2ZawLcCX02k+/jzW9H0cs8rZHW2oG1roKKItORXHON6iJT0VfXhgTFTFMVMSw1BS8USvm2eFiooqpqhhe1jp4mGuw0MWEbcu88bTUwlJTCmNlEQwn3lZjZRFMlEQwVJiNpuQ0jCbaTZRFJxiZJ4vdLFjoZMJKbzvWzndiwwJXls+1YZGrOcs8rVnt44Ctrhx6crMmNEAcI6U56MnNQkdmBnpys/BzNMRQUQQdWSGMlUWx01PAVk+BRe6WqEtNx9lElTX+ztjpKeJhqYOjkSru5lpsWTKXNX5OuJioYaouiZu5Bt62+gS4mrNnjT/znUzxtNJliacNC11MObJjKae+W4+foxEeFpos9bJhxXwHNi72oCwrnNamqjem6fcGdIFe9qiITUVFbCrKolNRFvkGFdFv0JKahpHSHKy0pLHUlGLpXGvm2eqxc6U3LiYqzLXWxttaB19bfTYv8sBWVw4LDUks1AVa8VozjBXnYKAgjLb09Im3eg5GSiI4G6sw11IbT3NN5tsZsNLbjvX+LmwKcCfQxQw/e0MWuZrjY6uHqaoY2tLTMVAQxkRFFAOF2ejLz0ZfXhgdmVn4ORqhIyuElvQsDBRnC8yXihi+joboKcxhnr0BS71tsNCQxsFQBUstWTwttdgQ4Mb6ha7Y6StiqS2Hp7UuntY6eNnq4e9sip+zKY5GqvjaG+FpqcN8B0MirhzDz9GI3at9WT3fiQUuZqxd6EZO4s136hG/2zQt8rZHVfRbVMSmoSz6LSoiX6Mi8iVqYl+jLT0dfXkhzNUlcDJSxsNCg5un95MXf42Iqz9yYP0CFjgassbXEQsNSaw0pDBXk0BberrAjssJYaIkgp7MTPTlhDBSmoOR4hysNaVxMVbFXF0CHZmZOOgr4e9ozBpfR1Z42bLe3wUfGz1sdeVwNFTCTE0CLalp6MjMwFhZBH15YYyVBYRAW3o6VloyaEnPQFN6BnpyQjgYKGKkLIqNngJmGtJ42uiwyMMSRyNl3K20MdOQwttGj82LPVk93wkrHXkstWVwMlbFyVQdVzMN5jua4GWrj7m6FF42+lhqy2GjI8u25V7cOf89J/avZetSb/ydzVjobsn5n/a8V4/4nUm/AA8bVEW/EoAh8iWqol+hIvIlGhLfoiH+zSQYhoqzsdaWxt1cgw0BboRc+J66vEjibhzn2I7lWGlJY6EmgZma+KTJeK0RhvLCGCqKYKIihrGSKM5GKribqWOqKo6m5HRMVMSx0ZLFzUQNM1Vx3EzUsVCXxEJDEkdDFQwV56ApORUtqWkYKAijLy+EjsxMdGRmoCU1DWNlEez0FXA318BWV47V8x0xURFDX2k2doaKuFpoEOBujpe1Lr72hsy10mWJpxXblnmz2NMKMw1prHXkmWuth6e1Hu6WOnjbGeJhpYuxqgSe1nrY6Ckyz9aApXNtmWdrgJ+TMYGeVriYaTLfyZRd6wJ/Z2HoPdO00MMaFdGvUBV9owlqYl9P/nBt6emT9tnDQhNnY2XM1MTxczBkU6AbgS5meJprYqUpjaW65CQQr82IibIYRooiGCjMngiexHE1VcPDQgtjZTF0ZGZhqSGNo74ivrb6WKhLTRAEaay0pHE2VsFcXaARmpJT0ZObhZ7cLDQkpqItPQtLTSlsdeVwN9dkpY89q3wdWOPnhKupOjpywiydZ4uHpSYBHha4mGpM0u41fk4CFuhmjomqBPqKIlhqy2FnoIyVjjy+jiZY6ypgoiaJl60BxqoSGCiJYqMnSKM4Gauxe838SSCWz3d+r1T6e03TXBvUxb9559CQ+BZt6ekCICQn3kI5IXzt9FnoYoK5ugQmKqJYaUljpyePpYakQCM0JLHWlpl4+0UxVRV747zlhDBSEsFUVZx51rq4GKtN0FwRHA2UcDFSwcdGDzM1SSw1pbDRkcdKSxpXUzUcDBQxUxNHQ+LbCbY0Aw2Jb9GUnEGAqxnfbQzEyUiZhS6m+DsZs9LHHntDZbRlhZjnYIi/kzEBrma4mKjiZa2Dg5EySzyt2BjoziJ3C2z1FLDUlsNCSxZTdSmMVcQx15DGQksWG315FrhaYKOniIGSKEYTkbiNjjzH964RaKKVNn6uFu9lX3+naVrsZYuW5FQ0JL6dBEFd/Bs0xL9BS3IqejIzWe/vgqOBIiu87Qh0M8fJUAlzNXFMVcUmDxMVUcxUxTBSmI2ezExMVEQnQTCQF0JHajrGSnMEjMtKG1tdQZBmoS6Js6EyrsaqzLXSwUJDGlNVcay03miEsbIINjqyaEvPREtqBhoS01AR/QZVsWk4Giqx2MMSW105AViS07HWk8dCUxptWSGsdeXYtcqHLUu88Hcxx1RNHDNNKTwstNgY6M7iCd/haaOHu4UW3nZ6uFpo4OtkhL+rKf7OJgR6WmKuKS0wYboKOBgo42ikyip/Z+z0lbDVV8LfzfLf8xGLvd8A8do/qIl9jYbYN+hKzyDQxZS7uaF8t2EBSz2sWDbXmrkWWlhrSmOqIoqZihiG8sKYqohhNMGQXscKhoqzMVQQxkhpzqSjNVYWw8FAGSstWUxUxHEwUMLZWEWQbLTQxlhZbDKV4WSkjI2OLJqSUycWWhItqWkozf4cReHPUJrzBeoS36IuMRUDRQFFVhH5ChWxr1GV+AY1iWmYqkuwMdCdudY66CnMQUtmFuqS03E2VWfdAheWzrXG2UQVByMVvG108XM2xtVck/nOxqxe4IyPvQFr/Z1xNBTMxdFQBfuJxfd1MMbbRg9DZTHmu5q/yTX9EdYU+No0iX2D8pwvJh22mshX6ErPIPzyD3TdTcHPyQhbXTkWuZnjY6OHq7EqJkoimKuKY6IkgqmKGMaKc9CWno629HSMFeegLyeEvuwsDOXf0FdB2kMSKy0ZTFUlcDBQwkFfEScDJdxM1DBRFsNQcTaW6pJ4WmphqiqGmtjXGCgI42SkjLb0dJTnfIH8rE+Rn/UpWlLTURX9WgDM7C9QFP58ol3gU8y1pFjgbIKnjQ42OvIYKws01dNSm6VzrVnsYYmziRpuFlp42xvgaKKKrb4S9obKrF8kMF3zHQxxMlHHVk8RewNl7PQEdNfBSBVvO0P0FUXe1Yjf86HKpLN2t0R5zhcoz/kCReHPJs/VRL/CRFmExontJe7malhoSDDfwQBfW33mWetiryePqbIohoqzMVURw1RZFD3ZWZNO9XUsoS8vhJbUtAnaKYq5uiSmqhKYqUlirS2LtbYsjvqKuJioYagoiMBtdGRxN1NHT24WqqJfoSs7C1NVMXRlZ6Io/Bnysz5FbubfkZ/1KUqzP0dp9ucoCE1BQWgKcjP/LvAhMtOx0JYWpDXcLbDQkpnMynrbGbDEy4ZANwscjdVwNlNnrq0urhYamGtKo68kyrqFrvjY6bPYw5K5NvpYaLwmEbJYaMliq6+Mh5UuBkoTGvFWrul3O+v5LubIz/rsjbrP/nwSDG3J6Vz9aQet5XFYakpipDgbbysdfGz18Hc0ws9BsOvCaCKdYaoihu4EpdSRmYG+vBC6sjPRkxWkI9TEvsZERRQLDSlMVMQxVhbFTE0cKy0Z7HQUcDRQEoCqKoaNjiDlrSMzA1XRr9CQ+BZd2ZloSU2fXGzZGZ8gN/PvKAhNmQRGbpagXWnOF6hKfIO5lhQL3c0FcYShCku9bPCw0sLbRo/V8x3xdzLG3kARaz05nM3UsTdQwkZXHgMlERa6WbDU25b9GwIw05DGUlMGY1WJiSheGH1FUax1FdBXFMXX2ewtIH7HhyqvgZjnaILszCkozf4SBaF3wXA2VOJefiRtlQmYqopioCCMl5U282x0WeBoJPAXllroyczEVEUUS00p9OWF0Jaahr6sQCP05ITQkpqOhsS3qIh8hY7MDIyU5kywLplJIGx1ZHE2VJ7IU83BTE0SbyttVvrYTfovTcmpqIt/M7nwrzVAW3o60tP+G9kZnyAv/BlyQlNQFPkCdamp6CkK4+tohJOJOnvW+LMhwA1vGz3m2uhhZ6CAtbYM9vqKqIlPRVt2FjpywmjLzERDajomapJY6yqwfJ7dZKbXVk8RG10FDJVEsdSWw1BZDD2FOfg4mb5rmj72Q5VJjXA2Q3bmFORnfYbynK8m1FygEW6magy35DPSms+RHcvwc9DH39GIQDdzPC01cTZSZsU8OxwMFJlno8e+tf4sdreYjD90ZWdO+gx18ddR+1cTOSlRXExUJ+iqDFYa0ribquNnb8hCZ2O2LfWmKvMOpSk30ZaePum7lOd8geyMv08C8do0SU39L+RmfYqc8BTkhaYgO+tT1CS/RVdeCBdzdWwNFLl4bCubFrnj72SMg6ESJmoS2OoKaPKkoxf5SqCBktMwVhbFyUgFLemZ6MkJYawiJjCd6lJoycxCX1EULZlZ6MjNxtvR9K16xO/4UOVtIORnTUFR+HMUhT9HafaXmKmKY68vR/jlHxjrKORhdzEPukoYbsljpY8tfo6GOOorYqwkgoO+Iivm2WGnJ4+9njzW2jKTEe9rKqwu9i2qol+jKvIlyrO/mMiaiuJgoIipqoTAX6iK42KkwrlDm8mKukB29EVKkm9SkxOOra4samJfT/oC2Rl/nzRN8rM+RWb6J0hO/S9kZ32KgvBnKAh/hpzQZ6hJfou61DQMVUTwczbm0o/bCLtyGL8Jc2SsJo6uvJCAeYl/Mwm0+kRGwVRVDEdDJbRlZqIrJ2B/xkpiaMvMQl9hDmYaMmjLCaMlI4S3g8l7QPxL0/RuPWK+kxkKQlMwVhZFUfgzVES+ZqW3LWPtBYy05TPans9YRwHDbXl0VCezyN0cHzt9HPQV0JOdhZHSHLysdAh0NcfVVA0DBWE0Jae+YV+iX6MpOQ3lOV+iMnEoz/kCMzVxLDQkJ5iUwEHb6crxw9bF3D57gMLEa9w+c4CM8Aus8rVDW3oGSrO/QEHoM6Sn/Q3ZGX+fdNrS0z9BYtrfkJ0paFMU/gzF2V+gJTsDFfGvMdOQ4NC2xSz2sCQt/BzrFrjibKKClY4M5lpSqEtORXUim/A6q2CqKoGdngIeFpqYqUthpCyGsbIotroKk/GMjpwwGpLTUZOYhpe90bsB3cd+qPIaCD8XCxRmTSHQzRQDBSGUZn/JIjfzCS0oYrQ9n5G2PIZacgi+cBB3cw08LbVwNlZBV3YWurICH2CqKo6ZmgQaElNRFP5coOZzvkBl9heTKi8A52vkZ01BT05oMl1uNBHoWWlKc2zHSsGmrlsn+HHnSpZ722CqKomu7CyU53yF3MwpSE37BJkZf0dLahqGirORmfEJEtP+G+kZn0z6OKXZn6MpPQ1t2RksnWvNzTMHOHt4M2e+38QyL2t87PRxNlFFX0EYTcnpaEpOY986P5Z7W6Mu/i16csJYacvha2+AiaoEevKzMVYWxdFQER2ZmejJz0FHThhdWSHUxKfhaWf4boXu99LXBW6WKAp/xroFTsyz00Np9hfMs9XlfkcBo+35k9vQB5uzibp2lAXOxriaqmGjI4O1ljj68sKoin6Dqug3KM/5CtmZU5Ce9gkyMz4V+JoJf6Mi8iWqIl+hKvIVMtP/hqLwZ2hJTZuguQKKa6oqhpHSHMzUBIxKV3bmRN+v0JKahqro18jM+DuSU/+G7MwpmKiIstDFFNlZnyI14xNkZ36CgtCUSdanJTsDA0VhVsyz49eTgv28d/MiWeljx/qFrpO0Wk9uFoZKc8iOuUJm1KWJNP5s7PQUcDJSwUxdCmNlMSw0JAm7fBhjZYFv0JYVQldWGBWxb/G0NXhTj/iYv2D2fqk0wNMKlTlfssbPAX8nYxSEv8DZWJX2ykQaS2KozAomP+EqmVEXuHP+EBsDXXExUcXBQBFrbRlMVcXQkpqOuvhU5GZOQeyb/0bim/9CevrfkZs5ZcLvfI6ysOB4DYTchBnRkPgWHZkZAporNwsVkS8FxSMVUXRkZqAm9jUKQlNQE/sadfFvkJ3xd6Sm/g2ZGZ9ipSWNn6MR8kJTkJkpoLJKsz+fNIt6E8WpdQtcOP3dBuoKIqnMCsbZSIXl3jZ42+iiKzsTAwVh1vo70lKeRGtFMjtX+mCkJDJZNzFVlUBLajqL3M3oqU/Hy1oXbemZ6MjMQk18KopzvsbNWv93bjB7zzQt9rJFafbn2OjKYqkphbLI1xirinPlx538vHcNP+5cyZFtyziwIYD96xdObiqw1ZXDVleQozdUnI2a2LcoCH2O9PRPkJs5welnCpiNkvDnKAl9JgBj9heT/F9m+t9QEflSEHdIT0dHejqKQp+hLv4Nhoqz0ZGZgbr4NxO+S7C40tP+hvS0T5CfNQU7PXk8LDSRm/UpsjPfMKnXafzje1bjZqbOrlW+ZEVfojIrhHuF0RO7yn9lla892tIz0JSczu1zB+m8m0HH3Uwyoy5joSGFkZIourKz0JKagbOxMsWpN+isy8LDQgstqRloSc1AVfQblGZ/hZuV/qRG/KHtNFtX+KIu9jU6MjMwUxNHRfQbbHXl+X7LUnas8GHrUi/2rl3Aoc1L2L3ab5IhWWhICpiSvgI2OrJ4Wmrja2dAgIsZ5uoSb956oSkozPwU5dmfozL7C1RFvpxgPp8g+e1/ITfzU4GDlPgWbclpKAgJnK2OzIxJIF6zGUXhz5GaKgBCQWjK5IsgM/1vkwxKQWjKZBy0a7UP25d7EXntR9IjLpATe4WCxF8pS79DeUYwDgaKaEpOY6GLCc1liXTezaDnXjbdtenY6sqjLj4VTcnp+DsZ0VgaKzDRLbk4GCiiLj4VdfGpKIt8hcLsL3Gz0vv3PlTZv2kJxkoigryQvBCakoL0t6OhEoFu5iz2sGSJpxWLPSwn8y4BrmaYqYlPmgszNXGcjVUmN6rZ6soz+4v/jcjn/xupqf+N1NT/Rn7WZ8jP+gwFoc8mc0VyMz+dcOxfoiUxFXXRr1GYNQX5mX9HU+L/a+/Mo5q8tv7/72+9bZ2qtkXECWdFnFq12nrVDnZQW1u11jpUq+AEWmUSZB5lnhMICYEQwhggISSMMgoyCYIjSnGs7dVqr95bGT6/P4Kpw9v24n3ta9/Fd62z8iR5npOzzjdn732GvbexYV/6gSk8e9xQpo8c1Pvcywara5rxwEfImD1uKLPGDeVvs03xst2O0M+etFg/NMnhaFMiKUgXUJgRw1tmo5k3aQQHv/mMuqIUGkrSOFOjpq0hjzXvzmPhtFG8ZTYapcSfHy+Uc+u7Kq6fLWHprAksmDKS2eNfxXzssF4i3vrPtkrdbS3YtnoZO3s7fPeGj7FYt9xwyNdi3XK2ffYOX3+6VH9gYPmCXrmpV6xLZ5uy8m1zNq542+CXtvJtc8YN+3+MH/ZfTHjlBcYP+y+mGA3AzGQwS2aZYj56iEE0mZkMYq7pcOZPfI3ZY15mZu9SxVzT4Qbd8WB0LJllyoxRQx6ZyL0xyYgpIwYwdcRLhrWnBybsm1ONWb10DptXLcbecj1HDu0i2tfOcFp8wRRj5k82xmb75+QpIilIF1KSJSJLGsSCKcYsmzORN6eaEO1rx4UGHR3NhZw9nsei6XpxNcf0FWaNHcbMca+wpu9EPCqaQj1t9Ye5dn6J056N+Npb4mWzHWerzRzatQE7iy+wt/wCm+1rsbP4gr0bVxpOa2xcod/3dbbarD+s5bgbb5vtbFq5mImvvcgUo5eYOmIAU4xeYprxQJbMNMXH1oKPF5phZjIIM5PBTB85gNnjhvK66XDMTQZhPmoIZiaDMR89hPmTRxjIeMtsDPMnGxsIeHvGaJbMGmdYf3owm39QHlhhX364kN0bPsbecj0eB77B23YHwS7WhLju482pxvoRse1zlJIgdKnRqGQhuFhvYf7kEcyfrP/eznId5Sq9q1iZKp6F00Yxb5IRM8cNx3zMUMzHDmPdR4sfOsXxFDPrqCNOuFptIeiwNZFeNkR62ZAc7UPMkUO9R9qtCHK2ItLLBqGfPckCL5IiPQn3OECklw3SUDckwS4oBH7EB7sQ7v4t29e8xzTjgUwdMQDz0S8zzXggZiaD2bluOVFeNuxa/2GvMtdbQOajBmM+ajBmI/XkPHhu9rihhgXEN6fqR8UDHbD+gzfZunoZu778COvNn2C1aRW7N3zMzvUfYr15FTbb12JvuR7H3V/huu9rvG13EOC0h3CPAwj9HIg54sCi6SbMnzwCh51fkBLjgzopjGSBDyvfNu8lcywLphize8OHVOQmUKOVU6aKY+G0Ubwx0QjzscN6RdNjyvrmU+iIzIQwon3skEd5kxp7hExJIGpZBLIIT6K8bYn2sUMa6kqywBtJiDOpsb4ohN6kxviRJ49CnRiOOPAw8SHOiAMPE+a2H+uNq5g6YgBTR+jF0RSjl5g5ZiheB7YR5rYfZ6tNfLF8AXPHD+9VvgOYMWow00cOYprxQMMImjFqEPMmvcYbE414fYJ+G3fZnPGGLdl35k5gyydL2LtxJfaW63HY+SWOu7/i0K4NOOz8ksN7N/WOAgtC3fYh8LUnLvAwMUcciPG348OF03hzf6gCTQAAEyhJREFU6khc9m0mOdobhdCHFKFv7xxjLPMmjeBvM0355rN3KcuWUJIpQpcawVtmYwz6YcaYoZiPHc7nyxc9JJqeYkKXnyEmKcKT5GgfxEHOyCI8yYgLQBrqRpS3LbIIDxLDPZAEuyANdUUZH4hKFkqeIoqSzDhKs8SoEsNIiz1CZlwgkmAXdq3/kGkjBzHptReZbjyIya++xOolcwh02kPQ4b0EOu3B22YHm1f+jdnjhjHF6CW9yWsymBmjhmBmoifkgZk6x1S/a/jxohlYbVpl+Pdbb/6EA9s+x2nPRlyst+BivYVDuzZgu2Mdzlab8LLZTrSPHeIgZ4RHHIgNcCDK2xZRgCPSMGe+/Ggh8ycb4bTnK1JifFEIfZBHe3Ng22remTuROaav8OZUE1a8ZY4k2IXkaB+EfvYsnDZKP3kd/TJmo1/GfOwwPnt/4X9GRKY0jAiPAwh87UmM8CAt1g91UhhpMX4kRXr1+oj5kBDuTrLAG3VSmMHvrDI3EV1KNAWpMaTG+iEOPEyklw17v1rRa8kMYorRAKYaDeCQ5Zf42Fpgs20Nu9d/xNZPlrJi0QzmTXwN81GDmTlqsH6uMW4YM0wGMc1gpg5ljulwlswy5dMlests94aP+XbrZwbx42y1Gbf9W/Gy2YHrvq9xsd6Cv+NuQlz3Eeq2nyhvW0Ld9hPr70iE50GDmN25/gO+/nQpLtZbSI72QRbhSbSPHX4OO9m8anHvXMGYlW+bIw11QxzkjK/9TuZNMsZ8zFCmjhzENJPBTB8zjE/fW9C3wwOPz6yThH6EuFgT7WNHYoQbmqRwKlQJ5MoiSBcFkCzwRhrmRq48nJQYHzLE/r2enSEUpOndbDMlgWSKg0iO9kEh8MXBch0zRg02/KvNRg7C9pu1OO/ZhIPFevZuWIHVxpXs/OIDg1/1oqkjWbPsdRZNHcnrpq+wYJIRi3pnr0tmjWPV4pls+WQJB7Z9jp3FFwbHGac9Gw1iyMV6C1422/F33E2E50EEvvZEedsadF+0jx0JYe7EHDmEOMiZz5bNZfua97C3XE+svyOiACdi/ByICzyMOMiZte/N54MFU9m6ehkhrvsMvnVvTB6J2eiXe4kYwrTRQ1n93pt9m0c8TkSaJJhQt31IQlzIiDtCliQQtSycdFEA2dIQZBEexAUdJinKA4XQm4RwV5KiPMhJDCEnIZg8eSSZ4gBypKEkhrsjj/TC187CsPg2c8xQzEcP4d25Ezi8ZyOeB77Bfd9W/ev+rTjt+grrjavYuW45n7w9k08Wz2T3+o84uPVzbL5Zi9Umvfh5IHJstq816ABnq804W23GcfdXuFhvxuPAN/jaWxLgtIdILxsEvvZE+9gh9HNAFOCENNQNhcCXhDB3BL4OHN67iU+XzGbDR4vYu3ElRxx2EuxiTZj7twQ5W7H2vXksmDKSxebjWPvePL788C3Wvb+AWeOGM81kMFOMBzHJeBBTTIaw8t35fXRmfEw0ZSWGkxbjS0acP0pxANrkSMpz4ilMiyE/NZpsaRBJUR76zk4IJlMSQJrIj1x5ONnxQSiivckUByALd0cSfJgIjwP42VuybLYpq5fMYdE0ExbP0O/arVg0A5tta3Da9RVu+77GY/82PPZvI9jZilDXfQQ57cXHdgcBjnuI9LQh1HUfvvY78ba1IMBpL54Htxv0wIMR4GNniZfNDty/3YqvvT5SQrjHAaK8bYn1dyTK25YIz4NEedsi8LU3kBJz5BDBLtb4OezCy2Y7oW7fEu5xgCBnK/x7l3R2rH2f1ye8yntvTObTJXPZtGox29Ysx2z0y0w2HsSE1wYwYcRAJhoP4uN35j90GvwpHFXyM8VokyPRJIWTIw2mKD2G2nwFFSopleoEjirjKEwTohQHUJwRS36qgOyEYArShOTJI1BK/MmMCyA5ypMUgTeSoMMEOO7Gcu1yNnywkAWTjFizbC6Wa9/n2y2rOWS5Hvd9X3PEfif+DjsJc9tHiIs1AY67CTq813Dtf2gXIS7WBDtb4XnwG3xsLQh22UeQszXethaGDvSy2Y77t1txttqMt+0OvG13EORspXf9Dfcg2se2V0E7IYvwJCHMnVh/R8RBziRFepEU6YXA157Aw3vxtbck1E3vlx3r74ivvSU229dgtWkVFuuWY7FuOR8vnsX0US8zyXgQ440GMN5oABN6ibjYl0W/x4loqlBRqoyjKjeRo0oRlep4anSJ1BXKqStQUKGKpzZfTnWejKrcBEqUIspyJFRppFRpJJTliNAmR6JODCVPHoFC6E2Ulw0OFl+wecViNq9cjOeBbwhz24/Q1xaBjw1RngeQhbsR6XnA0PkhLtaEu+8n0uMg0d42yMI99GZxsItevPjakyL0QxbhgTjYGYGvPaFu+wl22YePnSWu+7bgbbuDMPdvEQU4kRjhjjjIWS9yxQFkxQeTLQ1FLYsgLdafdFEACoEv8SGuxPo7IvC177UM3UgR+pEi9CPW35FwjwOEuO7H33E3Rw7t4v1505g2aigTRwxk/Gsv/UrEsnl9I+KJWBxVamrz5TQUK6gvlFFfJKOlIoMz1Vm0VmZxuiqr91pJU2kGJ0rTOXVMSWtlBo0lcuqL5DQUpVKhklKhklKQJiRD5I80xAWBjx0xfvYIfe2RhriQIvQmPdaPTNERtMmR5EiDUSWEkC46gjzSC6U4EFXvqMxPEZIriyAp0ouEMHfiQ1wR+jkgDnJGGuqKKEDfeQJfe4NijvQ+SFyQE5IQZ5IiPUmLPYIs0oPECDdSYnzQKgRoFQJyEsKQRXgiDXUjLdaf5Ggf4gIPG+oRBzkjCXYhLvCwgaRoHzuivG1ZNH00U01eZoLRAMa98gLjX3uJCSMGsvLdBX3bj3h8GfxUbR4NxUk0FCfRWCKnsUTO+doc2urUtNWqaW/U0N6ooa1OzYUGDRcadJyvU+nJqUinoUjOiZI0mo5mUF+YwjGNjBqdPkbScV0yJZmxFKRGU54jpjpPRl1BMs2l6dRoEzmmkVCqFFGZI6VUGUdeUhhFaQJ0iigKUoUUZ4jQJkehSggjVxZBbpLeQosPdUEa5oYkxBnhEXtEAY4khLuTKQkgSxqEMj6QPEUUWdIgcpMiyJKGoFVEokoIRRbuYRgJcYGHSYr0Ij7ElWgfO0N4CHmUF0lRnqTE+CGP8iYx3AOhnwPethbMHDucySMHM3HEQExffZGJIwYyyWQIK9+Z/xgRfXTvPVOvpbUijZPlqbRUpHG2Jqs3EJaO9kaNPiJLk5a2OhUXGtS0n9Bx6WQB7Y0azlQraalI41RltiGoVnNZBk2lCo5pEqnRyqkvVFCjlVFXoKC+MJUabRK1+XKO5UqpyBFRnC7gaGYsFTliitMFlGfrw/pUqKS94jKOksw4dIootClR6FKjUcYHkh7nT6YkAJUslOyEELKlwYb3yvhA8pKjUCeFk58agy5FQEGakOz4EDJEAWTG6UuGKAClJIjs+GBypCEUpMaQJ49Ep4g2WIyJ4R7Io7yJ9rFjz1crmGoypHc0vIjpqy8xfsRAJo4czIqHlPVTTejONWg5VZXBmWol52tz9J3frOO7E3lcbi6go0nL2ePZtNWpuViv4Ux1Nicr0mmtzKClIp2WigyayzJpKVfSdDSdxuJUWioyaCxJpr4wheP5Mj0BOhk12iQq1QnU6hKpyBFRqhRQrZFSk5fI0cwYSpWxVGukVKqklGaJKc+Jpyg9htIsMZXqBMpVep1UmCakMEOIMj6Q1Fhf1Elh5MrDKUgXopFHkJ8mQKcQkJMYQnGmiEq1lKL0GIrSRRSkxaJKDKcwLZbiDBE6hYBSpYQcaRgZcf5oU6LIEPkjCXZBFOBEitCPdFEA4iBnNq74G5NHDmbc8BcZM+wFxg57kQlGA56wmp7qEHJH61HO1WbTVqfSE9CUT0eTlvZGDedrVbTVqeho0nHueA7njqtob9RyvjaX08eUtNWpOHc8m7M1Kk5VZnOiJI2WciWNxak0FCk4WZZJXUEKNdok6grknCxNo7EwhePaBBqLZDQUyTiu1RNRpRZTpY6jPDuGY3kSGotTaCpNpbE4jRqtnGMaKaXZQirUIspyxJRkxlKUEUNecgR5ikh0qVHoUgSoEkIpSBVSlB5DcUYsZdlxVKrjKckUoUmKJE8ehU4hIFcWQX6KgCxJMLlJkRSkxZKfIiA/NZqCNCGZcYEI/RwMyzvBLtYsnTuRCUYDGDvsRcYMfYExQ1/A9NUBTBwxkBXvLnjEq7TPi35XzlRwviGPC4062pvyaW8q4EKjjvP1Gi6e0NHRUkR7cwHfNRdwoVHL+fo8ztdraWvIo61Ry/l6DadrcmmpzKb1mJqWKhWtx9ScqdFwpkajD4ZYo+F0tZqWimxOHE3XxzcqT6elSknrsRwaS9OpL1ZQW5BEbWESzRUZtFQqaanK4kRZJvXFadQXp1JTIKe2SMHxwmTKNYkUZMRSmCniaI6U8lwZlZokjhemUJ2voK4olZp8/WZPfUkatYVplKoS0KXHok0Vkpci4Gh2PDmycBQxfmQnhlOkFFOmSqBal0xFXhKZCSHEh3uQGOlDuiSINR8s4t2FM1g6z4yl88xY8oYZy940571Fs7DY8tmvVlNfiWhuqubc6YbHSv1/89nv3fNb14+Ws6frOfvIdf0jnz15f8Nvfve/Vf6oPY11FX2fWXd3d3Pt2jUuXbrUX/6HytWrV+nq6vp3dUR/bPBnjT8ltU0//hj9yZ6eE/QT8ZxAH6T934xg1o9nh6dOCPg8o7Oz86HrJ9Oa/REe75Dfqqurq4uu37gX9Ob+4+h6qG0Po0+OKg8jJz2ZQ67uJMZLyM3NxcfLB7VWB0BSogRPTw9EYgkikRipJI6snGyU6Up02lxU6lxCQ0LIzslBEp9IV3cPP9+5Tc3xWoqLS+jpgeb6Guoa9KmVG2prOV5TRWNjLU3NJykrKwfgVGsrXd099HR3U1tfz+Ur+mzBitQMWk+1UlNTS1FRIWUlR2luaQV6KC0upr39Ih2Xr9LV+QupqalUHqvmTOtJKo9VcbS0FFVOFr/c76K5sYHSigqqysuoqq4mMyOd6rpGGhvqaGyoIyNLRXOzPiXy6VMt1NXXc+nSFf5572fq6xrR6TTUHq+hML+Q6qoyGppbKDlaxrWrTyZG6VNwxYdxoqGR5qYT5GSrKD1aQkFhCeWV1QA0NjRSX3OMkqICXL0Dqa6q4nRrCwWFJWhysrGzOcjRihoajlejytXyS2cX165c4vadu4Zkrd9fv0ZHRwcAly5d4vvrV/nhxjVu/vSTIe3YrVs3uXv3LtBD04lG7vx8l46LbbSeOc/Vy5c4e+489cePc/JkK3+/eRPo4ey583RcPM/1H25y68fvOXX6NI2NJ7h2uYO2C+1cbP+O06dP09nVzZUrl+m41MF3Fy9y+colmpqaaP+unTNn22g7d5rTZ8/T/l0HPT3dlJeVc6HtAjdv/cTtm3/nfNsFTreepKGhUZ/yuf0CV69epan1FJcvX36iP/9Piqa/Ip7aauru7ub+/fvcv3+frq4uuru7+dc/7/KPu/+ks7OTO3fuGD7v6enmyuXLdHV2cuunW3R1dfHPu3e4fuNHOjs76ezqpLu7m67ubrq6uujsvE9XVyf379+nu7ubzs7O3rq6uHPrBjd/+gc///wPbt++TU9PDz/88IM+TUxvWs2rVy7r6+3spKuz83fTbT4veOpkT5XlpcikUtQ5WSQkyMlIUSCIEZGdk0WCJIbU7DyaTzRQWKDl+o0fECckIY0XUVJagjQhEXm8iIKSMmIEQuSJ8bSdP4NSrSVXrSI2NpaqqgqioyORJ8ooLNAglSWj0+mIiY0hX5eLWJqIUpXHhXNnEIji0OXn03ahnWtXL5OakkpxcT5x8TIS40XcuPn7uUqfB/Rpz/phXH1I4Vy7etmQUPXevbtcbGsz/DufFbq7O/n+xo/P9Df+TDy1aLr/y7/4pbOLe/fucevWj9w2ZDTv+cNsubdv3+batb6lVOv85V/88Peb3Lv3a6b1GzeuP3PC/yw8tflaVpSPLk9DljIblSoXqURC++XrNDXUkSiWkJ6ZjU6rQZ2bS546lxPNJ8lVqdFpclEkp5KeqUSdk408WUGeVkdNbQPXrl6h9dRpikvLyMrOprCogOKj5TQ01CGXJ6PRaFBmZqDKVqFSaVAkJ5OjVNJ2/hz5BUWkp6XzS1f3E239K+Cps/f2FZ33/9VrQv5nuHHje35rDFy98tdNXPinEdGP30ef9qz78ezw7xHRn8/6maNfND0n6N+PeE7QJ0eVfjw7/HsRzPqJeOboF03PCfrkqNKPZ4enXvTrx/8s/tCZsaenp5+IPwF3f7z2+yOiu6uTmxda+fl6Bz9f6+DOte+4c63D8P7n6w9dG77X3/Nr+c7w+sgz1598/ufrD9fxeHmojmuPPqMvlx5ry0N1Xf2duq5feqiuS4+26frvtamDO1fbn2zXg2e/v2Rox6/1PFnXvVs/cqv9zO/riJ6enr/EDtdfHf/dyZEndEQ//nfQT8Rzgn4inhP8f+R6p7jJ/9hr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271" name="Picture 2" descr="C:\Documents and Settings\Admin\Moje dokumenty\Moje obrazy\Flaga.jpg"/>
          <p:cNvPicPr>
            <a:picLocks noChangeAspect="1" noChangeArrowheads="1"/>
          </p:cNvPicPr>
          <p:nvPr/>
        </p:nvPicPr>
        <p:blipFill>
          <a:blip r:embed="rId2" cstate="print"/>
          <a:srcRect/>
          <a:stretch>
            <a:fillRect/>
          </a:stretch>
        </p:blipFill>
        <p:spPr bwMode="auto">
          <a:xfrm>
            <a:off x="0" y="0"/>
            <a:ext cx="9192222" cy="7010400"/>
          </a:xfrm>
          <a:prstGeom prst="rect">
            <a:avLst/>
          </a:prstGeom>
          <a:noFill/>
        </p:spPr>
      </p:pic>
      <p:sp>
        <p:nvSpPr>
          <p:cNvPr id="272" name="Prostokąt 271"/>
          <p:cNvSpPr/>
          <p:nvPr/>
        </p:nvSpPr>
        <p:spPr>
          <a:xfrm>
            <a:off x="467544" y="404665"/>
            <a:ext cx="7344816" cy="1938992"/>
          </a:xfrm>
          <a:prstGeom prst="rect">
            <a:avLst/>
          </a:prstGeom>
        </p:spPr>
        <p:txBody>
          <a:bodyPr wrap="square">
            <a:spAutoFit/>
          </a:bodyPr>
          <a:lstStyle/>
          <a:p>
            <a:pPr marL="64008" indent="0" algn="just">
              <a:buNone/>
            </a:pPr>
            <a:r>
              <a:rPr lang="pl-PL" sz="2000" b="1" i="1" dirty="0">
                <a:effectLst>
                  <a:outerShdw blurRad="38100" dist="38100" dir="2700000" algn="tl">
                    <a:srgbClr val="000000">
                      <a:alpha val="43137"/>
                    </a:srgbClr>
                  </a:outerShdw>
                </a:effectLst>
              </a:rPr>
              <a:t>Dzień  Niepodległości to polskie święto państwowe, obchodzone co roku 11 listopada dla upamiętnienia rocznicy odzyskania przez Naród Polski niepodległego bytu państwowego w 1918 roku, po 123 latach od rozbiorów, dokonanych przez Austrię, Prusy i Rosję. Ustanowione w ostatnich latach II RP, przywrócone w roku 1989. Jest dniem wolnym od pracy.</a:t>
            </a:r>
          </a:p>
        </p:txBody>
      </p:sp>
      <p:pic>
        <p:nvPicPr>
          <p:cNvPr id="27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3140968"/>
            <a:ext cx="5181600" cy="3384376"/>
          </a:xfrm>
          <a:prstGeom prst="rect">
            <a:avLst/>
          </a:prstGeom>
          <a:noFill/>
          <a:ln>
            <a:noFill/>
          </a:ln>
          <a:effectLst>
            <a:outerShdw blurRad="381000"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4" name="Prostokąt 273"/>
          <p:cNvSpPr/>
          <p:nvPr/>
        </p:nvSpPr>
        <p:spPr>
          <a:xfrm>
            <a:off x="1" y="6522603"/>
            <a:ext cx="971599" cy="369332"/>
          </a:xfrm>
          <a:prstGeom prst="rect">
            <a:avLst/>
          </a:prstGeom>
        </p:spPr>
        <p:txBody>
          <a:bodyPr wrap="square">
            <a:spAutoFit/>
          </a:bodyPr>
          <a:lstStyle/>
          <a:p>
            <a:r>
              <a:rPr lang="pl-PL" b="1" i="1" dirty="0">
                <a:effectLst>
                  <a:outerShdw blurRad="38100" dist="38100" dir="2700000" algn="tl">
                    <a:srgbClr val="000000">
                      <a:alpha val="43137"/>
                    </a:srgbClr>
                  </a:outerShdw>
                </a:effectLst>
              </a:rPr>
              <a:t>A. T.-M.</a:t>
            </a:r>
            <a:endParaRPr lang="pl-P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14338" name="Picture 2" descr="C:\Documents and Settings\Admin\Moje dokumenty\Moje obrazy\Flag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Prostokąt 4"/>
          <p:cNvSpPr/>
          <p:nvPr/>
        </p:nvSpPr>
        <p:spPr>
          <a:xfrm>
            <a:off x="251520" y="260648"/>
            <a:ext cx="7488832" cy="2677656"/>
          </a:xfrm>
          <a:prstGeom prst="rect">
            <a:avLst/>
          </a:prstGeom>
        </p:spPr>
        <p:txBody>
          <a:bodyPr wrap="square">
            <a:spAutoFit/>
          </a:bodyPr>
          <a:lstStyle/>
          <a:p>
            <a:pPr algn="just"/>
            <a:r>
              <a:rPr lang="pl-PL" sz="2400" b="1" i="1" dirty="0">
                <a:effectLst>
                  <a:outerShdw blurRad="38100" dist="38100" dir="2700000" algn="tl">
                    <a:srgbClr val="000000">
                      <a:alpha val="43137"/>
                    </a:srgbClr>
                  </a:outerShdw>
                </a:effectLst>
              </a:rPr>
              <a:t>Dzień 11 listopada ustanowiono świętem państwowym po raz pierwszy dopiero w 1937 roku. W latach 1939-44 podczas okupacji hitlerowskiej oraz w okresie od 1945 do 1989 roku, w czasie rządów komunistycznych, obchodzenie święta 11 listopada było zakazane. Dopiero w roku 1989, ustawą Sejmu, przywrócono obchody tego święta.</a:t>
            </a:r>
            <a:endParaRPr lang="pl-PL" sz="2400" i="1" dirty="0">
              <a:effectLst>
                <a:outerShdw blurRad="38100" dist="38100" dir="2700000" algn="tl">
                  <a:srgbClr val="000000">
                    <a:alpha val="43137"/>
                  </a:srgbClr>
                </a:outerShdw>
              </a:effectLst>
            </a:endParaRP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3068960"/>
            <a:ext cx="3672408" cy="3260770"/>
          </a:xfrm>
          <a:prstGeom prst="rect">
            <a:avLst/>
          </a:prstGeom>
          <a:noFill/>
          <a:ln>
            <a:noFill/>
          </a:ln>
          <a:effectLst>
            <a:outerShdw blurRad="381000"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Prostokąt 6"/>
          <p:cNvSpPr/>
          <p:nvPr/>
        </p:nvSpPr>
        <p:spPr>
          <a:xfrm>
            <a:off x="0" y="6525344"/>
            <a:ext cx="1043608" cy="369332"/>
          </a:xfrm>
          <a:prstGeom prst="rect">
            <a:avLst/>
          </a:prstGeom>
        </p:spPr>
        <p:txBody>
          <a:bodyPr wrap="square">
            <a:spAutoFit/>
          </a:bodyPr>
          <a:lstStyle/>
          <a:p>
            <a:r>
              <a:rPr lang="pl-PL" b="1" i="1" dirty="0">
                <a:effectLst>
                  <a:outerShdw blurRad="38100" dist="38100" dir="2700000" algn="tl">
                    <a:srgbClr val="000000">
                      <a:alpha val="43137"/>
                    </a:srgbClr>
                  </a:outerShdw>
                </a:effectLst>
              </a:rPr>
              <a:t>A. T.-M.</a:t>
            </a:r>
            <a:endParaRPr lang="pl-P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13314" name="Picture 2" descr="C:\Documents and Settings\Admin\Moje dokumenty\Moje obrazy\Flag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Prostokąt 4"/>
          <p:cNvSpPr/>
          <p:nvPr/>
        </p:nvSpPr>
        <p:spPr>
          <a:xfrm>
            <a:off x="251520" y="404664"/>
            <a:ext cx="8784976" cy="1569660"/>
          </a:xfrm>
          <a:prstGeom prst="rect">
            <a:avLst/>
          </a:prstGeom>
        </p:spPr>
        <p:txBody>
          <a:bodyPr wrap="square">
            <a:spAutoFit/>
          </a:bodyPr>
          <a:lstStyle/>
          <a:p>
            <a:r>
              <a:rPr lang="pl-PL" sz="2800" b="1" i="1" dirty="0">
                <a:effectLst>
                  <a:outerShdw blurRad="38100" dist="38100" dir="2700000" algn="tl">
                    <a:srgbClr val="000000">
                      <a:alpha val="43137"/>
                    </a:srgbClr>
                  </a:outerShdw>
                </a:effectLst>
              </a:rPr>
              <a:t>Trochę historii…</a:t>
            </a:r>
          </a:p>
          <a:p>
            <a:endParaRPr lang="pl-PL" sz="2800" b="1" i="1" dirty="0">
              <a:effectLst>
                <a:outerShdw blurRad="38100" dist="38100" dir="2700000" algn="tl">
                  <a:srgbClr val="000000">
                    <a:alpha val="43137"/>
                  </a:srgbClr>
                </a:outerShdw>
              </a:effectLst>
            </a:endParaRPr>
          </a:p>
          <a:p>
            <a:pPr algn="ctr"/>
            <a:r>
              <a:rPr lang="pl-PL" sz="2000" b="1" i="1" dirty="0">
                <a:effectLst>
                  <a:outerShdw blurRad="38100" dist="38100" dir="2700000" algn="tl">
                    <a:srgbClr val="000000">
                      <a:alpha val="43137"/>
                    </a:srgbClr>
                  </a:outerShdw>
                </a:effectLst>
              </a:rPr>
              <a:t>W XVIII w. silna niegdyś Rzeczpospolita zaczęła się chylić ku upadkowi, co doprowadziło do trzech rozbiorów i zniknięcia Polski z mapy Europy na 123 lata. </a:t>
            </a:r>
          </a:p>
        </p:txBody>
      </p:sp>
      <p:pic>
        <p:nvPicPr>
          <p:cNvPr id="6" name="Picture 1"/>
          <p:cNvPicPr>
            <a:picLocks noChangeAspect="1" noChangeArrowheads="1"/>
          </p:cNvPicPr>
          <p:nvPr/>
        </p:nvPicPr>
        <p:blipFill>
          <a:blip r:embed="rId3" cstate="print"/>
          <a:srcRect/>
          <a:stretch>
            <a:fillRect/>
          </a:stretch>
        </p:blipFill>
        <p:spPr bwMode="auto">
          <a:xfrm>
            <a:off x="1331640" y="2276872"/>
            <a:ext cx="6708637" cy="4235180"/>
          </a:xfrm>
          <a:prstGeom prst="rect">
            <a:avLst/>
          </a:prstGeom>
          <a:noFill/>
          <a:ln w="9525">
            <a:noFill/>
            <a:round/>
            <a:headEnd/>
            <a:tailEnd/>
          </a:ln>
        </p:spPr>
      </p:pic>
      <p:sp>
        <p:nvSpPr>
          <p:cNvPr id="7" name="Prostokąt 6"/>
          <p:cNvSpPr/>
          <p:nvPr/>
        </p:nvSpPr>
        <p:spPr>
          <a:xfrm>
            <a:off x="8100392" y="6453336"/>
            <a:ext cx="1043608" cy="369332"/>
          </a:xfrm>
          <a:prstGeom prst="rect">
            <a:avLst/>
          </a:prstGeom>
        </p:spPr>
        <p:txBody>
          <a:bodyPr wrap="square">
            <a:spAutoFit/>
          </a:bodyPr>
          <a:lstStyle/>
          <a:p>
            <a:r>
              <a:rPr lang="pl-PL" b="1" i="1" dirty="0">
                <a:effectLst>
                  <a:outerShdw blurRad="38100" dist="38100" dir="2700000" algn="tl">
                    <a:srgbClr val="000000">
                      <a:alpha val="43137"/>
                    </a:srgbClr>
                  </a:outerShdw>
                </a:effectLst>
              </a:rPr>
              <a:t>A. T.-M.</a:t>
            </a:r>
            <a:endParaRPr lang="pl-P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11266" name="Picture 2" descr="C:\Documents and Settings\Admin\Moje dokumenty\Moje obrazy\Flag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Prostokąt 4"/>
          <p:cNvSpPr/>
          <p:nvPr/>
        </p:nvSpPr>
        <p:spPr>
          <a:xfrm>
            <a:off x="179512" y="548680"/>
            <a:ext cx="6678488" cy="2308324"/>
          </a:xfrm>
          <a:prstGeom prst="rect">
            <a:avLst/>
          </a:prstGeom>
        </p:spPr>
        <p:txBody>
          <a:bodyPr wrap="square">
            <a:spAutoFit/>
          </a:bodyPr>
          <a:lstStyle/>
          <a:p>
            <a:r>
              <a:rPr lang="pl-PL" sz="2400" b="1" i="1" dirty="0">
                <a:effectLst>
                  <a:outerShdw blurRad="38100" dist="38100" dir="2700000" algn="tl">
                    <a:srgbClr val="000000">
                      <a:alpha val="43137"/>
                    </a:srgbClr>
                  </a:outerShdw>
                </a:effectLst>
              </a:rPr>
              <a:t>"Starym Ojców naszych szlakiem</a:t>
            </a:r>
          </a:p>
          <a:p>
            <a:r>
              <a:rPr lang="pl-PL" sz="2400" b="1" i="1" dirty="0">
                <a:effectLst>
                  <a:outerShdw blurRad="38100" dist="38100" dir="2700000" algn="tl">
                    <a:srgbClr val="000000">
                      <a:alpha val="43137"/>
                    </a:srgbClr>
                  </a:outerShdw>
                </a:effectLst>
              </a:rPr>
              <a:t>  Przez krew idziem w słońca wschody,</a:t>
            </a:r>
          </a:p>
          <a:p>
            <a:r>
              <a:rPr lang="pl-PL" sz="2400" b="1" i="1" dirty="0">
                <a:effectLst>
                  <a:outerShdw blurRad="38100" dist="38100" dir="2700000" algn="tl">
                    <a:srgbClr val="000000">
                      <a:alpha val="43137"/>
                    </a:srgbClr>
                  </a:outerShdw>
                </a:effectLst>
              </a:rPr>
              <a:t>  Z dawną pieśnią z dawnym znakiem</a:t>
            </a:r>
          </a:p>
          <a:p>
            <a:r>
              <a:rPr lang="pl-PL" sz="2400" b="1" i="1" dirty="0">
                <a:effectLst>
                  <a:outerShdw blurRad="38100" dist="38100" dir="2700000" algn="tl">
                    <a:srgbClr val="000000">
                      <a:alpha val="43137"/>
                    </a:srgbClr>
                  </a:outerShdw>
                </a:effectLst>
              </a:rPr>
              <a:t>  Na śmiertelne idziem gody,</a:t>
            </a:r>
          </a:p>
          <a:p>
            <a:r>
              <a:rPr lang="pl-PL" sz="2400" b="1" i="1" dirty="0">
                <a:effectLst>
                  <a:outerShdw blurRad="38100" dist="38100" dir="2700000" algn="tl">
                    <a:srgbClr val="000000">
                      <a:alpha val="43137"/>
                    </a:srgbClr>
                  </a:outerShdw>
                </a:effectLst>
              </a:rPr>
              <a:t>  By z krwi naszej życie wzięła </a:t>
            </a:r>
          </a:p>
          <a:p>
            <a:r>
              <a:rPr lang="pl-PL" sz="2400" b="1" i="1" dirty="0">
                <a:effectLst>
                  <a:outerShdw blurRad="38100" dist="38100" dir="2700000" algn="tl">
                    <a:srgbClr val="000000">
                      <a:alpha val="43137"/>
                    </a:srgbClr>
                  </a:outerShdw>
                </a:effectLst>
              </a:rPr>
              <a:t>  Ta "Co jeszcze nie zginęła"! </a:t>
            </a:r>
          </a:p>
        </p:txBody>
      </p:sp>
      <p:pic>
        <p:nvPicPr>
          <p:cNvPr id="6" name="Picture 1"/>
          <p:cNvPicPr>
            <a:picLocks noChangeAspect="1" noChangeArrowheads="1"/>
          </p:cNvPicPr>
          <p:nvPr/>
        </p:nvPicPr>
        <p:blipFill>
          <a:blip r:embed="rId3" cstate="print"/>
          <a:srcRect/>
          <a:stretch>
            <a:fillRect/>
          </a:stretch>
        </p:blipFill>
        <p:spPr bwMode="auto">
          <a:xfrm>
            <a:off x="5076056" y="1844824"/>
            <a:ext cx="3907938" cy="4896544"/>
          </a:xfrm>
          <a:prstGeom prst="rect">
            <a:avLst/>
          </a:prstGeom>
          <a:noFill/>
          <a:ln w="9525">
            <a:noFill/>
            <a:round/>
            <a:headEnd/>
            <a:tailEnd/>
          </a:ln>
        </p:spPr>
      </p:pic>
      <p:sp>
        <p:nvSpPr>
          <p:cNvPr id="7" name="Prostokąt 6"/>
          <p:cNvSpPr/>
          <p:nvPr/>
        </p:nvSpPr>
        <p:spPr>
          <a:xfrm>
            <a:off x="0" y="6525344"/>
            <a:ext cx="971600" cy="369332"/>
          </a:xfrm>
          <a:prstGeom prst="rect">
            <a:avLst/>
          </a:prstGeom>
        </p:spPr>
        <p:txBody>
          <a:bodyPr wrap="square">
            <a:spAutoFit/>
          </a:bodyPr>
          <a:lstStyle/>
          <a:p>
            <a:r>
              <a:rPr lang="pl-PL" b="1" i="1" dirty="0">
                <a:effectLst>
                  <a:outerShdw blurRad="38100" dist="38100" dir="2700000" algn="tl">
                    <a:srgbClr val="000000">
                      <a:alpha val="43137"/>
                    </a:srgbClr>
                  </a:outerShdw>
                </a:effectLst>
              </a:rPr>
              <a:t>A. T.-M.</a:t>
            </a:r>
            <a:endParaRPr lang="pl-P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17410" name="Picture 2" descr="C:\Documents and Settings\Admin\Moje dokumenty\Moje obrazy\Flag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Prostokąt 4"/>
          <p:cNvSpPr/>
          <p:nvPr/>
        </p:nvSpPr>
        <p:spPr>
          <a:xfrm>
            <a:off x="251520" y="260648"/>
            <a:ext cx="8280920" cy="1200329"/>
          </a:xfrm>
          <a:prstGeom prst="rect">
            <a:avLst/>
          </a:prstGeom>
        </p:spPr>
        <p:txBody>
          <a:bodyPr wrap="square">
            <a:spAutoFit/>
          </a:bodyPr>
          <a:lstStyle/>
          <a:p>
            <a:pPr algn="ctr"/>
            <a:r>
              <a:rPr lang="pl-PL" sz="2400" b="1" i="1" dirty="0">
                <a:effectLst>
                  <a:outerShdw blurRad="38100" dist="38100" dir="2700000" algn="tl">
                    <a:srgbClr val="000000">
                      <a:alpha val="43137"/>
                    </a:srgbClr>
                  </a:outerShdw>
                </a:effectLst>
              </a:rPr>
              <a:t>W kolejnych latach, Polacy podejmowali próby odzyskania niepodległości, organizując powstania narodowowyzwoleńcze, takie jak:</a:t>
            </a:r>
          </a:p>
        </p:txBody>
      </p:sp>
      <p:sp>
        <p:nvSpPr>
          <p:cNvPr id="6" name="Prostokąt 5"/>
          <p:cNvSpPr/>
          <p:nvPr/>
        </p:nvSpPr>
        <p:spPr>
          <a:xfrm>
            <a:off x="323528" y="2564904"/>
            <a:ext cx="8568952" cy="2308324"/>
          </a:xfrm>
          <a:prstGeom prst="rect">
            <a:avLst/>
          </a:prstGeom>
        </p:spPr>
        <p:txBody>
          <a:bodyPr wrap="square">
            <a:spAutoFit/>
          </a:bodyPr>
          <a:lstStyle/>
          <a:p>
            <a:pPr marL="342900" indent="-342900" fontAlgn="auto">
              <a:spcBef>
                <a:spcPts val="0"/>
              </a:spcBef>
              <a:spcAft>
                <a:spcPts val="0"/>
              </a:spcAft>
              <a:buFont typeface="Arial" pitchFamily="34" charset="0"/>
              <a:buChar char="•"/>
              <a:defRPr/>
            </a:pPr>
            <a:r>
              <a:rPr lang="pl-PL" sz="2400" b="1" i="1" dirty="0"/>
              <a:t>1794r. Powstanie kościuszkowskie (przeciw Rosji i Prusom – miało zapobiec trzeciemu rozbiorowi),</a:t>
            </a:r>
          </a:p>
          <a:p>
            <a:pPr marL="342900" indent="-342900" fontAlgn="auto">
              <a:spcBef>
                <a:spcPts val="0"/>
              </a:spcBef>
              <a:spcAft>
                <a:spcPts val="0"/>
              </a:spcAft>
              <a:buFont typeface="Arial" pitchFamily="34" charset="0"/>
              <a:buChar char="•"/>
              <a:defRPr/>
            </a:pPr>
            <a:r>
              <a:rPr lang="pl-PL" sz="2400" b="1" i="1" dirty="0"/>
              <a:t>1806r. Powstanie wielkopolskie (przeciw Prusom),</a:t>
            </a:r>
          </a:p>
          <a:p>
            <a:pPr marL="342900" indent="-342900" fontAlgn="auto">
              <a:spcBef>
                <a:spcPts val="0"/>
              </a:spcBef>
              <a:spcAft>
                <a:spcPts val="0"/>
              </a:spcAft>
              <a:buFont typeface="Arial" pitchFamily="34" charset="0"/>
              <a:buChar char="•"/>
              <a:defRPr/>
            </a:pPr>
            <a:r>
              <a:rPr lang="pl-PL" sz="2400" b="1" i="1" dirty="0"/>
              <a:t>1830-31r. Powstanie listopadowe (przeciw Rosji),</a:t>
            </a:r>
          </a:p>
          <a:p>
            <a:pPr marL="342900" indent="-342900" fontAlgn="auto">
              <a:spcBef>
                <a:spcPts val="0"/>
              </a:spcBef>
              <a:spcAft>
                <a:spcPts val="0"/>
              </a:spcAft>
              <a:buFont typeface="Arial" pitchFamily="34" charset="0"/>
              <a:buChar char="•"/>
              <a:defRPr/>
            </a:pPr>
            <a:r>
              <a:rPr lang="pl-PL" sz="2400" b="1" i="1" dirty="0"/>
              <a:t>1846r. Powstanie krakowskie (przeciw Rosji, Prusom i Austrii),</a:t>
            </a:r>
          </a:p>
          <a:p>
            <a:pPr marL="342900" indent="-342900" fontAlgn="auto">
              <a:spcBef>
                <a:spcPts val="0"/>
              </a:spcBef>
              <a:spcAft>
                <a:spcPts val="0"/>
              </a:spcAft>
              <a:buFont typeface="Arial" pitchFamily="34" charset="0"/>
              <a:buChar char="•"/>
              <a:defRPr/>
            </a:pPr>
            <a:r>
              <a:rPr lang="pl-PL" sz="2400" b="1" i="1" dirty="0"/>
              <a:t>1863-1864r. Powstanie styczniowe (przeciw Rosji).</a:t>
            </a:r>
          </a:p>
        </p:txBody>
      </p:sp>
      <p:pic>
        <p:nvPicPr>
          <p:cNvPr id="7" name="Picture 1"/>
          <p:cNvPicPr>
            <a:picLocks noChangeAspect="1" noChangeArrowheads="1"/>
          </p:cNvPicPr>
          <p:nvPr/>
        </p:nvPicPr>
        <p:blipFill>
          <a:blip r:embed="rId3" cstate="print"/>
          <a:srcRect/>
          <a:stretch>
            <a:fillRect/>
          </a:stretch>
        </p:blipFill>
        <p:spPr bwMode="auto">
          <a:xfrm>
            <a:off x="6516216" y="4797152"/>
            <a:ext cx="2527708" cy="1944216"/>
          </a:xfrm>
          <a:prstGeom prst="rect">
            <a:avLst/>
          </a:prstGeom>
          <a:noFill/>
          <a:ln w="9525">
            <a:noFill/>
            <a:round/>
            <a:headEnd/>
            <a:tailEnd/>
          </a:ln>
        </p:spPr>
      </p:pic>
      <p:pic>
        <p:nvPicPr>
          <p:cNvPr id="8" name="Picture 1"/>
          <p:cNvPicPr>
            <a:picLocks noChangeAspect="1" noChangeArrowheads="1"/>
          </p:cNvPicPr>
          <p:nvPr/>
        </p:nvPicPr>
        <p:blipFill>
          <a:blip r:embed="rId4" cstate="print"/>
          <a:srcRect/>
          <a:stretch>
            <a:fillRect/>
          </a:stretch>
        </p:blipFill>
        <p:spPr bwMode="auto">
          <a:xfrm>
            <a:off x="539552" y="1052736"/>
            <a:ext cx="1656184" cy="1457442"/>
          </a:xfrm>
          <a:prstGeom prst="rect">
            <a:avLst/>
          </a:prstGeom>
          <a:noFill/>
          <a:ln w="9525">
            <a:noFill/>
            <a:round/>
            <a:headEnd/>
            <a:tailEnd/>
          </a:ln>
        </p:spPr>
      </p:pic>
      <p:sp>
        <p:nvSpPr>
          <p:cNvPr id="9" name="Prostokąt 8"/>
          <p:cNvSpPr/>
          <p:nvPr/>
        </p:nvSpPr>
        <p:spPr>
          <a:xfrm flipH="1">
            <a:off x="0" y="6453336"/>
            <a:ext cx="971600" cy="369332"/>
          </a:xfrm>
          <a:prstGeom prst="rect">
            <a:avLst/>
          </a:prstGeom>
        </p:spPr>
        <p:txBody>
          <a:bodyPr wrap="square">
            <a:spAutoFit/>
          </a:bodyPr>
          <a:lstStyle/>
          <a:p>
            <a:r>
              <a:rPr lang="pl-PL" b="1" i="1" dirty="0">
                <a:effectLst>
                  <a:outerShdw blurRad="38100" dist="38100" dir="2700000" algn="tl">
                    <a:srgbClr val="000000">
                      <a:alpha val="43137"/>
                    </a:srgbClr>
                  </a:outerShdw>
                </a:effectLst>
              </a:rPr>
              <a:t>A. T.-M.</a:t>
            </a:r>
            <a:endParaRPr lang="pl-P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16386" name="Picture 2" descr="C:\Documents and Settings\Admin\Moje dokumenty\Moje obrazy\Flag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Prostokąt 4"/>
          <p:cNvSpPr/>
          <p:nvPr/>
        </p:nvSpPr>
        <p:spPr>
          <a:xfrm>
            <a:off x="2286000" y="188640"/>
            <a:ext cx="4572000" cy="738664"/>
          </a:xfrm>
          <a:prstGeom prst="rect">
            <a:avLst/>
          </a:prstGeom>
        </p:spPr>
        <p:txBody>
          <a:bodyPr wrap="square">
            <a:spAutoFit/>
          </a:bodyPr>
          <a:lstStyle/>
          <a:p>
            <a:pPr algn="ctr"/>
            <a:r>
              <a:rPr lang="pl-PL" sz="2400" b="1" i="1" dirty="0">
                <a:effectLst>
                  <a:outerShdw blurRad="38100" dist="38100" dir="2700000" algn="tl">
                    <a:srgbClr val="000000">
                      <a:alpha val="43137"/>
                    </a:srgbClr>
                  </a:outerShdw>
                </a:effectLst>
                <a:latin typeface="Calibri" pitchFamily="34" charset="0"/>
              </a:rPr>
              <a:t>Powstanie kościuszkowskie 1794 r. </a:t>
            </a:r>
          </a:p>
          <a:p>
            <a:endParaRPr lang="pl-PL" dirty="0">
              <a:latin typeface="Calibri" pitchFamily="34" charset="0"/>
            </a:endParaRPr>
          </a:p>
        </p:txBody>
      </p:sp>
      <p:sp>
        <p:nvSpPr>
          <p:cNvPr id="6" name="Prostokąt 5"/>
          <p:cNvSpPr/>
          <p:nvPr/>
        </p:nvSpPr>
        <p:spPr>
          <a:xfrm>
            <a:off x="251520" y="764704"/>
            <a:ext cx="8712968" cy="1477328"/>
          </a:xfrm>
          <a:prstGeom prst="rect">
            <a:avLst/>
          </a:prstGeom>
        </p:spPr>
        <p:txBody>
          <a:bodyPr wrap="square">
            <a:spAutoFit/>
          </a:bodyPr>
          <a:lstStyle/>
          <a:p>
            <a:r>
              <a:rPr lang="pl-PL" b="1" i="1" dirty="0">
                <a:effectLst>
                  <a:outerShdw blurRad="38100" dist="38100" dir="2700000" algn="tl">
                    <a:srgbClr val="000000">
                      <a:alpha val="43137"/>
                    </a:srgbClr>
                  </a:outerShdw>
                </a:effectLst>
                <a:latin typeface="Calibri" pitchFamily="34" charset="0"/>
              </a:rPr>
              <a:t> Pierwsze powstanie narodowowyzwoleńcze, które trwało 8 miesięcy (od marca 1794 do listopada 1794). Pierwsza bitwa insurekcji odbyła się pod Racławicami (4 kwietnia 1794r.), gdzie spotkały się oddziały Tadeusza Kościuszki zmierzające do Warszawy i oddziały carskie.</a:t>
            </a:r>
          </a:p>
          <a:p>
            <a:endParaRPr lang="pl-PL" dirty="0"/>
          </a:p>
        </p:txBody>
      </p:sp>
      <p:pic>
        <p:nvPicPr>
          <p:cNvPr id="7" name="Obraz 6"/>
          <p:cNvPicPr>
            <a:picLocks noChangeAspect="1"/>
          </p:cNvPicPr>
          <p:nvPr/>
        </p:nvPicPr>
        <p:blipFill>
          <a:blip r:embed="rId3" cstate="print"/>
          <a:stretch>
            <a:fillRect/>
          </a:stretch>
        </p:blipFill>
        <p:spPr>
          <a:xfrm>
            <a:off x="5076056" y="2492896"/>
            <a:ext cx="3557593" cy="3112894"/>
          </a:xfrm>
          <a:prstGeom prst="rect">
            <a:avLst/>
          </a:prstGeom>
          <a:ln w="88900" cap="sq" cmpd="thickThin">
            <a:solidFill>
              <a:srgbClr val="000000"/>
            </a:solidFill>
            <a:prstDash val="solid"/>
            <a:miter lim="800000"/>
          </a:ln>
          <a:effectLst>
            <a:innerShdw blurRad="76200">
              <a:srgbClr val="000000"/>
            </a:innerShdw>
          </a:effectLst>
        </p:spPr>
      </p:pic>
      <p:pic>
        <p:nvPicPr>
          <p:cNvPr id="8" name="Obraz 7"/>
          <p:cNvPicPr>
            <a:picLocks noChangeAspect="1"/>
          </p:cNvPicPr>
          <p:nvPr/>
        </p:nvPicPr>
        <p:blipFill>
          <a:blip r:embed="rId4" cstate="print"/>
          <a:stretch>
            <a:fillRect/>
          </a:stretch>
        </p:blipFill>
        <p:spPr>
          <a:xfrm>
            <a:off x="611560" y="2276872"/>
            <a:ext cx="2592288" cy="3096344"/>
          </a:xfrm>
          <a:prstGeom prst="rect">
            <a:avLst/>
          </a:prstGeom>
          <a:ln w="88900" cap="sq" cmpd="thickThin">
            <a:solidFill>
              <a:srgbClr val="000000"/>
            </a:solidFill>
            <a:prstDash val="solid"/>
            <a:miter lim="800000"/>
          </a:ln>
          <a:effectLst>
            <a:innerShdw blurRad="76200">
              <a:srgbClr val="000000"/>
            </a:innerShdw>
          </a:effectLst>
        </p:spPr>
      </p:pic>
      <p:sp>
        <p:nvSpPr>
          <p:cNvPr id="11" name="Prostokąt 10"/>
          <p:cNvSpPr/>
          <p:nvPr/>
        </p:nvSpPr>
        <p:spPr>
          <a:xfrm>
            <a:off x="467544" y="5517232"/>
            <a:ext cx="4032448" cy="1569660"/>
          </a:xfrm>
          <a:prstGeom prst="rect">
            <a:avLst/>
          </a:prstGeom>
        </p:spPr>
        <p:txBody>
          <a:bodyPr wrap="square">
            <a:spAutoFit/>
          </a:bodyPr>
          <a:lstStyle/>
          <a:p>
            <a:pPr algn="just"/>
            <a:r>
              <a:rPr lang="pl-PL" sz="1600" b="1" i="1" dirty="0">
                <a:effectLst>
                  <a:outerShdw blurRad="38100" dist="38100" dir="2700000" algn="tl">
                    <a:srgbClr val="000000">
                      <a:alpha val="43137"/>
                    </a:srgbClr>
                  </a:outerShdw>
                </a:effectLst>
                <a:latin typeface="Calibri" pitchFamily="34" charset="0"/>
              </a:rPr>
              <a:t>Tadeusz Kościuszko - polski i amerykański generał, uczestnik wojny o niepodległość Stanów Zjednoczonych, Najwyższy Naczelnik Narodowych Sił Zbrojnych w insurekcji 1794 roku.</a:t>
            </a:r>
          </a:p>
          <a:p>
            <a:pPr algn="just"/>
            <a:r>
              <a:rPr lang="pl-PL" sz="1600" b="1" i="1" dirty="0">
                <a:latin typeface="Calibri" pitchFamily="34" charset="0"/>
              </a:rPr>
              <a:t> </a:t>
            </a:r>
            <a:endParaRPr lang="pl-PL" sz="1600" b="1" i="1" dirty="0"/>
          </a:p>
        </p:txBody>
      </p:sp>
      <p:sp>
        <p:nvSpPr>
          <p:cNvPr id="13" name="Prostokąt 12"/>
          <p:cNvSpPr/>
          <p:nvPr/>
        </p:nvSpPr>
        <p:spPr>
          <a:xfrm>
            <a:off x="8172400" y="6381328"/>
            <a:ext cx="971600" cy="369332"/>
          </a:xfrm>
          <a:prstGeom prst="rect">
            <a:avLst/>
          </a:prstGeom>
        </p:spPr>
        <p:txBody>
          <a:bodyPr wrap="square">
            <a:spAutoFit/>
          </a:bodyPr>
          <a:lstStyle/>
          <a:p>
            <a:r>
              <a:rPr lang="pl-PL" b="1" i="1" dirty="0">
                <a:effectLst>
                  <a:outerShdw blurRad="38100" dist="38100" dir="2700000" algn="tl">
                    <a:srgbClr val="000000">
                      <a:alpha val="43137"/>
                    </a:srgbClr>
                  </a:outerShdw>
                </a:effectLst>
              </a:rPr>
              <a:t>A. T.-M.</a:t>
            </a:r>
            <a:endParaRPr lang="pl-P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TotalTime>
  <Words>2208</Words>
  <Application>Microsoft Office PowerPoint</Application>
  <PresentationFormat>Pokaz na ekranie (4:3)</PresentationFormat>
  <Paragraphs>340</Paragraphs>
  <Slides>19</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19</vt:i4>
      </vt:variant>
    </vt:vector>
  </HeadingPairs>
  <TitlesOfParts>
    <vt:vector size="23" baseType="lpstr">
      <vt:lpstr>Arial</vt:lpstr>
      <vt:lpstr>Byington</vt:lpstr>
      <vt:lpstr>Calibri</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OPTIPLEX 760</dc:creator>
  <cp:lastModifiedBy>J K</cp:lastModifiedBy>
  <cp:revision>39</cp:revision>
  <dcterms:created xsi:type="dcterms:W3CDTF">2020-11-10T08:12:51Z</dcterms:created>
  <dcterms:modified xsi:type="dcterms:W3CDTF">2020-11-10T15:35:20Z</dcterms:modified>
</cp:coreProperties>
</file>