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1" r:id="rId9"/>
    <p:sldId id="265" r:id="rId10"/>
    <p:sldId id="266" r:id="rId11"/>
    <p:sldId id="270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6" r:id="rId20"/>
    <p:sldId id="278" r:id="rId21"/>
    <p:sldId id="280" r:id="rId22"/>
    <p:sldId id="282" r:id="rId23"/>
    <p:sldId id="283" r:id="rId24"/>
    <p:sldId id="285" r:id="rId25"/>
    <p:sldId id="286" r:id="rId26"/>
    <p:sldId id="289" r:id="rId27"/>
    <p:sldId id="287" r:id="rId28"/>
    <p:sldId id="288" r:id="rId29"/>
    <p:sldId id="290" r:id="rId30"/>
    <p:sldId id="291" r:id="rId31"/>
    <p:sldId id="292" r:id="rId32"/>
    <p:sldId id="293" r:id="rId33"/>
    <p:sldId id="294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634DB-DB69-4742-9321-56B57D6BD53C}" type="datetimeFigureOut">
              <a:rPr lang="pl-PL" smtClean="0"/>
              <a:pPr/>
              <a:t>12.11.2022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97BF1-B767-44D8-AA3A-A691650DBCF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51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27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65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94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17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63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xmlns="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74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xmlns="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41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20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713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797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pPr/>
              <a:t>11/12/2022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599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FFEA4F-F38B-DC78-C23A-024DB4F1E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758" y="556983"/>
            <a:ext cx="7037113" cy="3566160"/>
          </a:xfrm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Nasza przygoda z POWER-EM</a:t>
            </a:r>
            <a:br>
              <a:rPr lang="pl-PL" sz="6000" dirty="0"/>
            </a:br>
            <a:r>
              <a:rPr lang="pl-PL" sz="6000" dirty="0"/>
              <a:t>cz. 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BD515D7-A77D-EA8E-B7A0-A234A622E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58" y="5002654"/>
            <a:ext cx="6251111" cy="108769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l-PL" sz="4000" b="1" dirty="0"/>
              <a:t>Wyjazd do Hiszpanii oraz Turcji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AA180"/>
          </a:solidFill>
          <a:ln w="38100" cap="rnd">
            <a:solidFill>
              <a:srgbClr val="AAA18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C0172C5A-8EDC-F0E2-8D40-41BAE483A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2" r="223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CD28B0B-5A60-D253-DBA7-4B8452DB36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8090" y="1826414"/>
            <a:ext cx="1357322" cy="135732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54A5C16-749E-750E-D197-135409C957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7161" y="5729525"/>
            <a:ext cx="2198103" cy="11429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CC9FDBC-999F-A597-4577-8AED822CD5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1422" y="6138871"/>
            <a:ext cx="2915686" cy="6650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80CA035-1E09-15F1-93B6-D5AA0CDDD8A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12296" y="6032241"/>
            <a:ext cx="2991587" cy="8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08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tekst, parasol, zewnętrzne, targ&#10;&#10;Opis wygenerowany automatycznie">
            <a:extLst>
              <a:ext uri="{FF2B5EF4-FFF2-40B4-BE49-F238E27FC236}">
                <a16:creationId xmlns:a16="http://schemas.microsoft.com/office/drawing/2014/main" xmlns="" id="{7F498B7D-B91F-925F-D8AC-5427BF2C9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5" r="1" b="2075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Obraz 8" descr="Obraz zawierający tekst, osoba, wewnątrz, osoby&#10;&#10;Opis wygenerowany automatycznie">
            <a:extLst>
              <a:ext uri="{FF2B5EF4-FFF2-40B4-BE49-F238E27FC236}">
                <a16:creationId xmlns:a16="http://schemas.microsoft.com/office/drawing/2014/main" xmlns="" id="{B29940E5-73C4-3BB0-1C96-1575896C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68" r="9425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Obraz 6" descr="Obraz zawierający tekst, zewnętrzne, niebo, podłoże&#10;&#10;Opis wygenerowany automatycznie">
            <a:extLst>
              <a:ext uri="{FF2B5EF4-FFF2-40B4-BE49-F238E27FC236}">
                <a16:creationId xmlns:a16="http://schemas.microsoft.com/office/drawing/2014/main" xmlns="" id="{C633BD85-2D81-4C85-F9D2-0453454490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6" r="1584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11BEDCC-EEC9-B610-54A9-1E62D4DE0030}"/>
              </a:ext>
            </a:extLst>
          </p:cNvPr>
          <p:cNvSpPr txBox="1"/>
          <p:nvPr/>
        </p:nvSpPr>
        <p:spPr>
          <a:xfrm>
            <a:off x="4166366" y="5577778"/>
            <a:ext cx="583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Georgia" panose="02040502050405020303" pitchFamily="18" charset="0"/>
              </a:rPr>
              <a:t>Jak przywitała nas Turcja…</a:t>
            </a:r>
          </a:p>
        </p:txBody>
      </p:sp>
    </p:spTree>
    <p:extLst>
      <p:ext uri="{BB962C8B-B14F-4D97-AF65-F5344CB8AC3E}">
        <p14:creationId xmlns:p14="http://schemas.microsoft.com/office/powerpoint/2010/main" xmlns="" val="153211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7C5F937-FDA4-49FD-A135-03738460F6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15E37C-522A-423F-B958-36BF66141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A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stół, żywność, osoba, talerz&#10;&#10;Opis wygenerowany automatycznie">
            <a:extLst>
              <a:ext uri="{FF2B5EF4-FFF2-40B4-BE49-F238E27FC236}">
                <a16:creationId xmlns:a16="http://schemas.microsoft.com/office/drawing/2014/main" xmlns="" id="{20D4F360-E78D-5B8D-9468-406A2DFD5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8" r="17083" b="1"/>
          <a:stretch/>
        </p:blipFill>
        <p:spPr>
          <a:xfrm>
            <a:off x="6" y="1"/>
            <a:ext cx="6005375" cy="419628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3" name="Obraz 2" descr="Obraz zawierający żywność, stół, naczynie&#10;&#10;Opis wygenerowany automatycznie">
            <a:extLst>
              <a:ext uri="{FF2B5EF4-FFF2-40B4-BE49-F238E27FC236}">
                <a16:creationId xmlns:a16="http://schemas.microsoft.com/office/drawing/2014/main" xmlns="" id="{5512242E-E840-5502-E5E2-5C0D1977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7" r="27944" b="1"/>
          <a:stretch/>
        </p:blipFill>
        <p:spPr>
          <a:xfrm>
            <a:off x="6185045" y="-1"/>
            <a:ext cx="6006950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4925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562B190-B7B1-C253-8693-0833E326BD02}"/>
              </a:ext>
            </a:extLst>
          </p:cNvPr>
          <p:cNvSpPr txBox="1"/>
          <p:nvPr/>
        </p:nvSpPr>
        <p:spPr>
          <a:xfrm>
            <a:off x="4568569" y="4612726"/>
            <a:ext cx="689457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000" dirty="0" err="1">
                <a:latin typeface="Georgia" panose="02040502050405020303" pitchFamily="18" charset="0"/>
              </a:rPr>
              <a:t>Tureckie</a:t>
            </a:r>
            <a:r>
              <a:rPr lang="en-US" sz="4000" dirty="0">
                <a:latin typeface="Georgia" panose="02040502050405020303" pitchFamily="18" charset="0"/>
              </a:rPr>
              <a:t> </a:t>
            </a:r>
            <a:r>
              <a:rPr lang="en-US" sz="4000" dirty="0" err="1">
                <a:latin typeface="Georgia" panose="02040502050405020303" pitchFamily="18" charset="0"/>
              </a:rPr>
              <a:t>dania</a:t>
            </a:r>
            <a:endParaRPr lang="en-US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738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xmlns="" id="{8B0DEB21-8714-8DB7-3BB7-95B65E08C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676"/>
          <a:stretch/>
        </p:blipFill>
        <p:spPr>
          <a:xfrm>
            <a:off x="6196906" y="0"/>
            <a:ext cx="5995094" cy="7319005"/>
          </a:xfrm>
          <a:prstGeom prst="rect">
            <a:avLst/>
          </a:prstGeom>
        </p:spPr>
      </p:pic>
      <p:pic>
        <p:nvPicPr>
          <p:cNvPr id="5" name="Obraz 4" descr="Obraz zawierający tekst, komputer&#10;&#10;Opis wygenerowany automatycznie">
            <a:extLst>
              <a:ext uri="{FF2B5EF4-FFF2-40B4-BE49-F238E27FC236}">
                <a16:creationId xmlns:a16="http://schemas.microsoft.com/office/drawing/2014/main" xmlns="" id="{6080CB5E-F744-37A8-B6C5-A3DDE6FF7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41" t="19268" r="-1484" b="7158"/>
          <a:stretch/>
        </p:blipFill>
        <p:spPr>
          <a:xfrm>
            <a:off x="-790575" y="-38100"/>
            <a:ext cx="7223126" cy="69342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C79F9853-C39E-EA7E-DB2B-F770EF6FD662}"/>
              </a:ext>
            </a:extLst>
          </p:cNvPr>
          <p:cNvSpPr txBox="1"/>
          <p:nvPr/>
        </p:nvSpPr>
        <p:spPr>
          <a:xfrm>
            <a:off x="320675" y="409575"/>
            <a:ext cx="500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Obserwowałyśmy zajęcia…</a:t>
            </a:r>
          </a:p>
        </p:txBody>
      </p:sp>
    </p:spTree>
    <p:extLst>
      <p:ext uri="{BB962C8B-B14F-4D97-AF65-F5344CB8AC3E}">
        <p14:creationId xmlns:p14="http://schemas.microsoft.com/office/powerpoint/2010/main" xmlns="" val="328265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wewnątrz, osoba, podłoże, okno&#10;&#10;Opis wygenerowany automatycznie">
            <a:extLst>
              <a:ext uri="{FF2B5EF4-FFF2-40B4-BE49-F238E27FC236}">
                <a16:creationId xmlns:a16="http://schemas.microsoft.com/office/drawing/2014/main" xmlns="" id="{A3E8B2FA-B765-BDCB-3663-B08370BD0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2" b="9847"/>
          <a:stretch/>
        </p:blipFill>
        <p:spPr>
          <a:xfrm>
            <a:off x="4446727" y="170552"/>
            <a:ext cx="3338989" cy="65459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wewnątrz, ściana, osoba&#10;&#10;Opis wygenerowany automatycznie">
            <a:extLst>
              <a:ext uri="{FF2B5EF4-FFF2-40B4-BE49-F238E27FC236}">
                <a16:creationId xmlns:a16="http://schemas.microsoft.com/office/drawing/2014/main" xmlns="" id="{F0831E65-AEC6-19CA-72B4-5C728F1CF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4" r="19057" b="2"/>
          <a:stretch/>
        </p:blipFill>
        <p:spPr>
          <a:xfrm rot="5400000">
            <a:off x="9068114" y="-722195"/>
            <a:ext cx="2060252" cy="3815827"/>
          </a:xfrm>
          <a:prstGeom prst="rect">
            <a:avLst/>
          </a:prstGeom>
        </p:spPr>
      </p:pic>
      <p:pic>
        <p:nvPicPr>
          <p:cNvPr id="5" name="Obraz 4" descr="Obraz zawierający tekst, wewnątrz, sufit, ściana&#10;&#10;Opis wygenerowany automatycznie">
            <a:extLst>
              <a:ext uri="{FF2B5EF4-FFF2-40B4-BE49-F238E27FC236}">
                <a16:creationId xmlns:a16="http://schemas.microsoft.com/office/drawing/2014/main" xmlns="" id="{21EAA975-0BFE-8001-2A50-96994FACF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08" r="2" b="29383"/>
          <a:stretch/>
        </p:blipFill>
        <p:spPr>
          <a:xfrm>
            <a:off x="8179442" y="2397981"/>
            <a:ext cx="3826711" cy="2051618"/>
          </a:xfrm>
          <a:prstGeom prst="rect">
            <a:avLst/>
          </a:prstGeom>
        </p:spPr>
      </p:pic>
      <p:pic>
        <p:nvPicPr>
          <p:cNvPr id="9" name="Obraz 8" descr="Obraz zawierający wewnątrz, podłoże, sufit, pomieszczenie&#10;&#10;Opis wygenerowany automatycznie">
            <a:extLst>
              <a:ext uri="{FF2B5EF4-FFF2-40B4-BE49-F238E27FC236}">
                <a16:creationId xmlns:a16="http://schemas.microsoft.com/office/drawing/2014/main" xmlns="" id="{7050C9A6-C37F-E80A-2FB9-B45DDE86B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72" r="2" b="30137"/>
          <a:stretch/>
        </p:blipFill>
        <p:spPr>
          <a:xfrm>
            <a:off x="8179442" y="4631735"/>
            <a:ext cx="3826711" cy="2055813"/>
          </a:xfrm>
          <a:prstGeom prst="rect">
            <a:avLst/>
          </a:prstGeom>
        </p:spPr>
      </p:pic>
      <p:pic>
        <p:nvPicPr>
          <p:cNvPr id="7" name="Obraz 6" descr="Obraz zawierający tekst, osoba, wewnątrz, pomieszczenie&#10;&#10;Opis wygenerowany automatycznie">
            <a:extLst>
              <a:ext uri="{FF2B5EF4-FFF2-40B4-BE49-F238E27FC236}">
                <a16:creationId xmlns:a16="http://schemas.microsoft.com/office/drawing/2014/main" xmlns="" id="{C1544A0D-077A-CBA3-087A-D00D0F11A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2" r="11301" b="-2"/>
          <a:stretch/>
        </p:blipFill>
        <p:spPr>
          <a:xfrm>
            <a:off x="196731" y="170552"/>
            <a:ext cx="3794884" cy="651572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FA87580D-F9F7-0C62-1A33-22F5AB9B08D9}"/>
              </a:ext>
            </a:extLst>
          </p:cNvPr>
          <p:cNvSpPr txBox="1"/>
          <p:nvPr/>
        </p:nvSpPr>
        <p:spPr>
          <a:xfrm>
            <a:off x="524870" y="411921"/>
            <a:ext cx="346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Georgia" panose="02040502050405020303" pitchFamily="18" charset="0"/>
              </a:rPr>
              <a:t>Brałyśmy w nich udział..</a:t>
            </a:r>
          </a:p>
        </p:txBody>
      </p:sp>
    </p:spTree>
    <p:extLst>
      <p:ext uri="{BB962C8B-B14F-4D97-AF65-F5344CB8AC3E}">
        <p14:creationId xmlns:p14="http://schemas.microsoft.com/office/powerpoint/2010/main" xmlns="" val="3067383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grupa, osoby&#10;&#10;Opis wygenerowany automatycznie">
            <a:extLst>
              <a:ext uri="{FF2B5EF4-FFF2-40B4-BE49-F238E27FC236}">
                <a16:creationId xmlns:a16="http://schemas.microsoft.com/office/drawing/2014/main" xmlns="" id="{F881F9AF-98FF-9EBE-6092-274639BCE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2" r="12836" b="-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5" name="Obraz 4" descr="Obraz zawierający osoba, wewnątrz, grupa, kilka&#10;&#10;Opis wygenerowany automatycznie">
            <a:extLst>
              <a:ext uri="{FF2B5EF4-FFF2-40B4-BE49-F238E27FC236}">
                <a16:creationId xmlns:a16="http://schemas.microsoft.com/office/drawing/2014/main" xmlns="" id="{FEF14F0E-D342-27C1-E280-86CBF08E8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1" r="3" b="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Obraz 2" descr="Obraz zawierający tekst, wewnątrz, osoba, bałagan&#10;&#10;Opis wygenerowany automatycznie">
            <a:extLst>
              <a:ext uri="{FF2B5EF4-FFF2-40B4-BE49-F238E27FC236}">
                <a16:creationId xmlns:a16="http://schemas.microsoft.com/office/drawing/2014/main" xmlns="" id="{32C3BF18-3532-29A4-3CCD-BE64C5620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655" r="-1" b="23939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49FA6A2-2239-4EF2-9EB3-B1DC295FE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A641048C-15AC-6685-A41D-F1CF0FDDB747}"/>
              </a:ext>
            </a:extLst>
          </p:cNvPr>
          <p:cNvSpPr txBox="1"/>
          <p:nvPr/>
        </p:nvSpPr>
        <p:spPr>
          <a:xfrm>
            <a:off x="725842" y="4280972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Georgia" panose="02040502050405020303" pitchFamily="18" charset="0"/>
              </a:rPr>
              <a:t>Oraz prowadziłyśmy zajęcia…</a:t>
            </a:r>
          </a:p>
        </p:txBody>
      </p:sp>
    </p:spTree>
    <p:extLst>
      <p:ext uri="{BB962C8B-B14F-4D97-AF65-F5344CB8AC3E}">
        <p14:creationId xmlns:p14="http://schemas.microsoft.com/office/powerpoint/2010/main" xmlns="" val="87702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48A8D901-A3D4-47FE-97FD-FE365174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ściana, pozujący, stojące&#10;&#10;Opis wygenerowany automatycznie">
            <a:extLst>
              <a:ext uri="{FF2B5EF4-FFF2-40B4-BE49-F238E27FC236}">
                <a16:creationId xmlns:a16="http://schemas.microsoft.com/office/drawing/2014/main" xmlns="" id="{A7361E64-2290-490D-02C3-E8C8890A6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32" b="17263"/>
          <a:stretch/>
        </p:blipFill>
        <p:spPr>
          <a:xfrm>
            <a:off x="20" y="219076"/>
            <a:ext cx="12191980" cy="6227481"/>
          </a:xfrm>
          <a:custGeom>
            <a:avLst/>
            <a:gdLst/>
            <a:ahLst/>
            <a:cxnLst/>
            <a:rect l="l" t="t" r="r" b="b"/>
            <a:pathLst>
              <a:path w="12188952" h="6168721">
                <a:moveTo>
                  <a:pt x="0" y="0"/>
                </a:moveTo>
                <a:lnTo>
                  <a:pt x="12188952" y="0"/>
                </a:lnTo>
                <a:lnTo>
                  <a:pt x="12188952" y="6140172"/>
                </a:lnTo>
                <a:lnTo>
                  <a:pt x="11986461" y="6135590"/>
                </a:lnTo>
                <a:cubicBezTo>
                  <a:pt x="11912297" y="6136565"/>
                  <a:pt x="11838168" y="6140192"/>
                  <a:pt x="11764214" y="6146469"/>
                </a:cubicBezTo>
                <a:cubicBezTo>
                  <a:pt x="11656850" y="6154473"/>
                  <a:pt x="11548596" y="6165527"/>
                  <a:pt x="11441995" y="6145198"/>
                </a:cubicBezTo>
                <a:cubicBezTo>
                  <a:pt x="11324975" y="6122709"/>
                  <a:pt x="11208081" y="6122582"/>
                  <a:pt x="11090044" y="6128299"/>
                </a:cubicBezTo>
                <a:cubicBezTo>
                  <a:pt x="10989160" y="6133127"/>
                  <a:pt x="10888657" y="6158539"/>
                  <a:pt x="10787011" y="6131730"/>
                </a:cubicBezTo>
                <a:cubicBezTo>
                  <a:pt x="10776897" y="6130256"/>
                  <a:pt x="10766592" y="6130688"/>
                  <a:pt x="10756643" y="6133000"/>
                </a:cubicBezTo>
                <a:cubicBezTo>
                  <a:pt x="10645468" y="6148374"/>
                  <a:pt x="10533530" y="6135796"/>
                  <a:pt x="10421973" y="6140116"/>
                </a:cubicBezTo>
                <a:cubicBezTo>
                  <a:pt x="10370515" y="6142149"/>
                  <a:pt x="10318040" y="6141005"/>
                  <a:pt x="10267216" y="6146469"/>
                </a:cubicBezTo>
                <a:cubicBezTo>
                  <a:pt x="10150577" y="6158920"/>
                  <a:pt x="10034192" y="6165527"/>
                  <a:pt x="9918824" y="6136177"/>
                </a:cubicBezTo>
                <a:cubicBezTo>
                  <a:pt x="9885153" y="6128261"/>
                  <a:pt x="9850745" y="6124005"/>
                  <a:pt x="9816160" y="6123471"/>
                </a:cubicBezTo>
                <a:cubicBezTo>
                  <a:pt x="9703206" y="6119405"/>
                  <a:pt x="9590632" y="6127156"/>
                  <a:pt x="9478059" y="6133509"/>
                </a:cubicBezTo>
                <a:cubicBezTo>
                  <a:pt x="9399918" y="6137956"/>
                  <a:pt x="9321904" y="6147612"/>
                  <a:pt x="9243637" y="6139480"/>
                </a:cubicBezTo>
                <a:cubicBezTo>
                  <a:pt x="9198150" y="6134779"/>
                  <a:pt x="9152282" y="6134779"/>
                  <a:pt x="9106795" y="6139480"/>
                </a:cubicBezTo>
                <a:cubicBezTo>
                  <a:pt x="9022962" y="6149302"/>
                  <a:pt x="8938380" y="6151132"/>
                  <a:pt x="8854204" y="6144944"/>
                </a:cubicBezTo>
                <a:cubicBezTo>
                  <a:pt x="8728543" y="6134144"/>
                  <a:pt x="8603010" y="6125123"/>
                  <a:pt x="8476969" y="6142276"/>
                </a:cubicBezTo>
                <a:cubicBezTo>
                  <a:pt x="8405486" y="6153508"/>
                  <a:pt x="8332808" y="6154829"/>
                  <a:pt x="8260970" y="6146214"/>
                </a:cubicBezTo>
                <a:cubicBezTo>
                  <a:pt x="8089823" y="6122200"/>
                  <a:pt x="7918295" y="6129951"/>
                  <a:pt x="7746767" y="6139861"/>
                </a:cubicBezTo>
                <a:cubicBezTo>
                  <a:pt x="7632160" y="6146596"/>
                  <a:pt x="7517046" y="6158920"/>
                  <a:pt x="7402693" y="6142657"/>
                </a:cubicBezTo>
                <a:cubicBezTo>
                  <a:pt x="7256831" y="6122328"/>
                  <a:pt x="7110841" y="6129062"/>
                  <a:pt x="6964597" y="6135033"/>
                </a:cubicBezTo>
                <a:cubicBezTo>
                  <a:pt x="6857233" y="6139480"/>
                  <a:pt x="6749742" y="6152949"/>
                  <a:pt x="6642124" y="6136304"/>
                </a:cubicBezTo>
                <a:cubicBezTo>
                  <a:pt x="6631045" y="6134792"/>
                  <a:pt x="6619775" y="6135923"/>
                  <a:pt x="6609216" y="6139607"/>
                </a:cubicBezTo>
                <a:cubicBezTo>
                  <a:pt x="6568379" y="6153050"/>
                  <a:pt x="6524595" y="6154854"/>
                  <a:pt x="6482793" y="6144817"/>
                </a:cubicBezTo>
                <a:cubicBezTo>
                  <a:pt x="6405669" y="6127918"/>
                  <a:pt x="6328672" y="6120549"/>
                  <a:pt x="6250150" y="6135923"/>
                </a:cubicBezTo>
                <a:cubicBezTo>
                  <a:pt x="6217254" y="6142809"/>
                  <a:pt x="6183521" y="6144817"/>
                  <a:pt x="6150028" y="6141894"/>
                </a:cubicBezTo>
                <a:cubicBezTo>
                  <a:pt x="6020175" y="6128934"/>
                  <a:pt x="5890068" y="6134017"/>
                  <a:pt x="5760087" y="6136558"/>
                </a:cubicBezTo>
                <a:cubicBezTo>
                  <a:pt x="5521345" y="6141005"/>
                  <a:pt x="5282477" y="6136558"/>
                  <a:pt x="5044242" y="6159301"/>
                </a:cubicBezTo>
                <a:cubicBezTo>
                  <a:pt x="4979506" y="6165463"/>
                  <a:pt x="4914326" y="6169403"/>
                  <a:pt x="4849272" y="6168624"/>
                </a:cubicBezTo>
                <a:cubicBezTo>
                  <a:pt x="4784218" y="6167846"/>
                  <a:pt x="4719291" y="6162351"/>
                  <a:pt x="4655063" y="6149645"/>
                </a:cubicBezTo>
                <a:cubicBezTo>
                  <a:pt x="4447578" y="6109368"/>
                  <a:pt x="4239457" y="6106826"/>
                  <a:pt x="4029811" y="6123090"/>
                </a:cubicBezTo>
                <a:cubicBezTo>
                  <a:pt x="3943792" y="6129824"/>
                  <a:pt x="3857774" y="6141005"/>
                  <a:pt x="3771375" y="6138845"/>
                </a:cubicBezTo>
                <a:cubicBezTo>
                  <a:pt x="3623225" y="6134906"/>
                  <a:pt x="3474948" y="6142911"/>
                  <a:pt x="3326672" y="6140878"/>
                </a:cubicBezTo>
                <a:cubicBezTo>
                  <a:pt x="3322669" y="6140306"/>
                  <a:pt x="3318578" y="6140840"/>
                  <a:pt x="3314855" y="6142403"/>
                </a:cubicBezTo>
                <a:cubicBezTo>
                  <a:pt x="3278008" y="6167687"/>
                  <a:pt x="3237604" y="6157904"/>
                  <a:pt x="3199487" y="6151297"/>
                </a:cubicBezTo>
                <a:cubicBezTo>
                  <a:pt x="3072810" y="6129316"/>
                  <a:pt x="2946260" y="6118516"/>
                  <a:pt x="2817550" y="6135542"/>
                </a:cubicBezTo>
                <a:cubicBezTo>
                  <a:pt x="2694647" y="6153368"/>
                  <a:pt x="2569990" y="6155591"/>
                  <a:pt x="2446541" y="6142149"/>
                </a:cubicBezTo>
                <a:cubicBezTo>
                  <a:pt x="2276791" y="6122328"/>
                  <a:pt x="2107677" y="6126521"/>
                  <a:pt x="1938308" y="6142149"/>
                </a:cubicBezTo>
                <a:cubicBezTo>
                  <a:pt x="1869570" y="6148501"/>
                  <a:pt x="1799815" y="6159301"/>
                  <a:pt x="1731712" y="6143419"/>
                </a:cubicBezTo>
                <a:cubicBezTo>
                  <a:pt x="1647854" y="6123979"/>
                  <a:pt x="1564250" y="6130332"/>
                  <a:pt x="1480137" y="6134652"/>
                </a:cubicBezTo>
                <a:cubicBezTo>
                  <a:pt x="1373663" y="6140243"/>
                  <a:pt x="1267442" y="6156379"/>
                  <a:pt x="1160586" y="6143673"/>
                </a:cubicBezTo>
                <a:cubicBezTo>
                  <a:pt x="1111161" y="6137829"/>
                  <a:pt x="1062116" y="6128553"/>
                  <a:pt x="1012055" y="6130967"/>
                </a:cubicBezTo>
                <a:cubicBezTo>
                  <a:pt x="873562" y="6137320"/>
                  <a:pt x="735196" y="6144817"/>
                  <a:pt x="596449" y="6143673"/>
                </a:cubicBezTo>
                <a:cubicBezTo>
                  <a:pt x="538383" y="6143292"/>
                  <a:pt x="480699" y="6141386"/>
                  <a:pt x="422887" y="6137193"/>
                </a:cubicBezTo>
                <a:cubicBezTo>
                  <a:pt x="315015" y="6129316"/>
                  <a:pt x="207524" y="6139989"/>
                  <a:pt x="100033" y="6143800"/>
                </a:cubicBezTo>
                <a:lnTo>
                  <a:pt x="0" y="6139320"/>
                </a:lnTo>
                <a:lnTo>
                  <a:pt x="0" y="342475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715787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2D45EE4-C4F0-4F72-B1C6-39F596D138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xmlns="" id="{8C459BAD-4279-4A9D-B0C5-662C5F5ED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rgbClr val="AAA180"/>
          </a:solidFill>
          <a:ln w="57150">
            <a:solidFill>
              <a:srgbClr val="AAA180"/>
            </a:solidFill>
            <a:extLst>
              <a:ext uri="{C807C97D-BFC1-408E-A445-0C87EB9F89A2}">
                <ask:lineSketchStyleProps xmlns:ask="http://schemas.microsoft.com/office/drawing/2018/sketchyshapes" xmlns="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D84070-182F-B8BA-3ABB-1E4CA5D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800">
                <a:solidFill>
                  <a:srgbClr val="FFFFFF"/>
                </a:solidFill>
              </a:rPr>
              <a:t>A teraz praktyka….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0953BC39-9D68-40BE-BF3C-5C4EB782AF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038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4D511186-1A13-0EE6-4DFF-04ECF2F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400"/>
              <a:t>Scratch junior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6AB9E2F-CC2E-47F0-8D43-0237FCF06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8" b="1838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AAA180"/>
          </a:solidFill>
          <a:ln w="38100" cap="rnd">
            <a:solidFill>
              <a:srgbClr val="AAA18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C400996-73DF-D3CA-4F59-881987E28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996" y="5008603"/>
            <a:ext cx="6897626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dirty="0">
                <a:latin typeface="Georgia" panose="02040502050405020303" pitchFamily="18" charset="0"/>
              </a:rPr>
              <a:t>Proszę pobrać aplikację </a:t>
            </a:r>
            <a:r>
              <a:rPr lang="pl-PL" dirty="0" err="1">
                <a:latin typeface="Georgia" panose="02040502050405020303" pitchFamily="18" charset="0"/>
              </a:rPr>
              <a:t>ScratchJr</a:t>
            </a:r>
            <a:r>
              <a:rPr lang="pl-PL" dirty="0">
                <a:latin typeface="Georgia" panose="02040502050405020303" pitchFamily="18" charset="0"/>
              </a:rPr>
              <a:t> na telefon w Sklep Play lub w </a:t>
            </a:r>
            <a:r>
              <a:rPr lang="pl-PL" dirty="0" err="1">
                <a:latin typeface="Georgia" panose="02040502050405020303" pitchFamily="18" charset="0"/>
              </a:rPr>
              <a:t>App</a:t>
            </a:r>
            <a:r>
              <a:rPr lang="pl-PL" dirty="0">
                <a:latin typeface="Georgia" panose="02040502050405020303" pitchFamily="18" charset="0"/>
              </a:rPr>
              <a:t> </a:t>
            </a:r>
            <a:r>
              <a:rPr lang="pl-PL" dirty="0" err="1">
                <a:latin typeface="Georgia" panose="02040502050405020303" pitchFamily="18" charset="0"/>
              </a:rPr>
              <a:t>Store</a:t>
            </a:r>
            <a:r>
              <a:rPr lang="pl-PL" dirty="0">
                <a:latin typeface="Georgia" panose="02040502050405020303" pitchFamily="18" charset="0"/>
              </a:rPr>
              <a:t>. </a:t>
            </a:r>
          </a:p>
          <a:p>
            <a:endParaRPr lang="pl-PL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179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B9221AB-838E-67CD-8706-1CC141E2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732" y="3429000"/>
            <a:ext cx="5763759" cy="3237311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xmlns="" id="{2034C252-4745-C068-A18D-B4D13809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Ebotics</a:t>
            </a:r>
            <a:r>
              <a:rPr lang="pl-PL" dirty="0"/>
              <a:t>- </a:t>
            </a:r>
            <a:r>
              <a:rPr lang="pl-PL" dirty="0" err="1"/>
              <a:t>Croc</a:t>
            </a:r>
            <a:r>
              <a:rPr lang="pl-PL" dirty="0"/>
              <a:t> &amp; Play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803E337A-0650-AC8C-6267-6F478B72C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6800850" cy="4157092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>
                <a:latin typeface="Georgia" panose="02040502050405020303" pitchFamily="18" charset="0"/>
              </a:rPr>
              <a:t>Zestaw kreatywny </a:t>
            </a:r>
            <a:r>
              <a:rPr lang="pl-PL" sz="2400" dirty="0" err="1">
                <a:latin typeface="Georgia" panose="02040502050405020303" pitchFamily="18" charset="0"/>
              </a:rPr>
              <a:t>Croc</a:t>
            </a:r>
            <a:r>
              <a:rPr lang="pl-PL" sz="2400" dirty="0">
                <a:latin typeface="Georgia" panose="02040502050405020303" pitchFamily="18" charset="0"/>
              </a:rPr>
              <a:t> &amp; Play przekształca przedmioty codziennego użytku w klucze, które wysyłają informacje do komputera.</a:t>
            </a:r>
          </a:p>
          <a:p>
            <a:pPr marL="0" indent="0">
              <a:buNone/>
            </a:pPr>
            <a:r>
              <a:rPr lang="pl-PL" sz="2400" dirty="0">
                <a:latin typeface="Georgia" panose="02040502050405020303" pitchFamily="18" charset="0"/>
              </a:rPr>
              <a:t>Dzięki niemu możliwe jest tworzenie pianin owocowych, glinianych </a:t>
            </a:r>
            <a:r>
              <a:rPr lang="pl-PL" sz="2400" dirty="0" err="1">
                <a:latin typeface="Georgia" panose="02040502050405020303" pitchFamily="18" charset="0"/>
              </a:rPr>
              <a:t>gamepadów</a:t>
            </a:r>
            <a:r>
              <a:rPr lang="pl-PL" sz="2400" dirty="0">
                <a:latin typeface="Georgia" panose="02040502050405020303" pitchFamily="18" charset="0"/>
              </a:rPr>
              <a:t>, interaktywnych powierzchni i prawie wszystkiego, co można sobie wyobrazić.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6784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67C7105-ABA3-B0E0-5F86-3C3724E0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176" y="877824"/>
            <a:ext cx="3427846" cy="34278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D9B1E6-C1FE-DE64-9470-9A9A3A56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48" y="306324"/>
            <a:ext cx="2347295" cy="1143000"/>
          </a:xfrm>
        </p:spPr>
        <p:txBody>
          <a:bodyPr/>
          <a:lstStyle/>
          <a:p>
            <a:r>
              <a:rPr lang="pl-PL" dirty="0" err="1"/>
              <a:t>Artie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36F210-C271-9E01-DAE5-0FF2AF221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err="1">
                <a:latin typeface="Georgia" panose="02040502050405020303" pitchFamily="18" charset="0"/>
              </a:rPr>
              <a:t>Artie</a:t>
            </a:r>
            <a:r>
              <a:rPr lang="pl-PL" dirty="0">
                <a:latin typeface="Georgia" panose="02040502050405020303" pitchFamily="18" charset="0"/>
              </a:rPr>
              <a:t> to robot, który rysując uczy dzieci kodowania i wprowadza w pierwsze tajniki robotyki edukacyjnej. Posiada wbudowane Wi-Fi oraz łatwe i intuicyjne oprogramowanie metodą ,,przeciągnij i upuść", które sprawdzi się na komputerze lub tablecie. Umożliwia 4 tryby pracy: zaprogramowane kształty, gry, program do kolorowania oraz kodowanie dowolne. </a:t>
            </a:r>
          </a:p>
        </p:txBody>
      </p:sp>
      <p:pic>
        <p:nvPicPr>
          <p:cNvPr id="8" name="Obraz 7" descr="Obraz zawierający biały, urządzenie&#10;&#10;Opis wygenerowany automatycznie">
            <a:extLst>
              <a:ext uri="{FF2B5EF4-FFF2-40B4-BE49-F238E27FC236}">
                <a16:creationId xmlns:a16="http://schemas.microsoft.com/office/drawing/2014/main" xmlns="" id="{3C9060E7-DA95-FCC5-8BAD-0DFC8B2FA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942" y="3693111"/>
            <a:ext cx="3164889" cy="31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553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C17DE74-01C9-4859-B65A-85CF999E85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68C0432-0E90-4CC1-8CD3-D44A90DF0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AAA180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8519C7-6FD1-0465-7B98-D939E381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20" y="355552"/>
            <a:ext cx="9349292" cy="1348065"/>
          </a:xfrm>
        </p:spPr>
        <p:txBody>
          <a:bodyPr>
            <a:normAutofit/>
          </a:bodyPr>
          <a:lstStyle/>
          <a:p>
            <a:r>
              <a:rPr lang="pl-PL" sz="6800" dirty="0">
                <a:solidFill>
                  <a:schemeClr val="bg1"/>
                </a:solidFill>
              </a:rPr>
              <a:t>Hiszpania (Malaga)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EFF4FCA-9C97-6C7C-326E-87B307C26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latin typeface="Georgia" panose="02040502050405020303" pitchFamily="18" charset="0"/>
              </a:rPr>
              <a:t>Czas trwania: 22.11.2021- 26.11.2021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latin typeface="Georgia" panose="02040502050405020303" pitchFamily="18" charset="0"/>
              </a:rPr>
              <a:t>Temat szkolenia: „Kodowanie i robotyka w Edukacji” (</a:t>
            </a:r>
            <a:r>
              <a:rPr lang="pl-PL" sz="2400" dirty="0" err="1">
                <a:latin typeface="Georgia" panose="02040502050405020303" pitchFamily="18" charset="0"/>
              </a:rPr>
              <a:t>Coding</a:t>
            </a:r>
            <a:r>
              <a:rPr lang="pl-PL" sz="2400" dirty="0">
                <a:latin typeface="Georgia" panose="02040502050405020303" pitchFamily="18" charset="0"/>
              </a:rPr>
              <a:t> &amp; </a:t>
            </a:r>
            <a:r>
              <a:rPr lang="pl-PL" sz="2400" dirty="0" err="1">
                <a:latin typeface="Georgia" panose="02040502050405020303" pitchFamily="18" charset="0"/>
              </a:rPr>
              <a:t>Robotics</a:t>
            </a:r>
            <a:r>
              <a:rPr lang="pl-PL" sz="2400" dirty="0">
                <a:latin typeface="Georgia" panose="02040502050405020303" pitchFamily="18" charset="0"/>
              </a:rPr>
              <a:t> in </a:t>
            </a:r>
            <a:r>
              <a:rPr lang="pl-PL" sz="2400" dirty="0" err="1">
                <a:latin typeface="Georgia" panose="02040502050405020303" pitchFamily="18" charset="0"/>
              </a:rPr>
              <a:t>Education</a:t>
            </a:r>
            <a:r>
              <a:rPr lang="pl-PL" sz="2400" dirty="0">
                <a:latin typeface="Georgia" panose="02040502050405020303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latin typeface="Georgia" panose="02040502050405020303" pitchFamily="18" charset="0"/>
              </a:rPr>
              <a:t>W czasie szkolenia zostałyśmy wprowadzone w świat robotyki i kodowania; tworzyłyśmy animacje i gry; poznałyśmy robotykę przeznaczoną dla małych dzieci oraz projektowałyśmy roboty do określonych czynności. Wymieniałyśmy się doświadczeniami i praktyką międzykulturową oraz poprawiłyśmy swoje umiejętności językowe i komunikacyjne.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D461F2E-E676-6463-E397-DC2BBB097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5870" y="221850"/>
            <a:ext cx="2413723" cy="16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633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68DA9E2-D378-5F52-811E-7C2AAE8D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12" r="2941" b="22817"/>
          <a:stretch/>
        </p:blipFill>
        <p:spPr>
          <a:xfrm>
            <a:off x="388364" y="3559299"/>
            <a:ext cx="4538067" cy="32099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646133-7EE3-8F91-17AF-0EB57582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75" y="256525"/>
            <a:ext cx="2533727" cy="112524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Coldby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DA0A0B8-3152-1341-4BE5-5FFF16CF7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latin typeface="Georgia" panose="02040502050405020303" pitchFamily="18" charset="0"/>
              </a:rPr>
              <a:t>Myszka </a:t>
            </a:r>
            <a:r>
              <a:rPr lang="pl-PL" dirty="0" err="1">
                <a:latin typeface="Georgia" panose="02040502050405020303" pitchFamily="18" charset="0"/>
              </a:rPr>
              <a:t>Colby</a:t>
            </a:r>
            <a:r>
              <a:rPr lang="pl-PL" dirty="0">
                <a:latin typeface="Georgia" panose="02040502050405020303" pitchFamily="18" charset="0"/>
              </a:rPr>
              <a:t> świeci się, wydaje dźwięki i porusza się z 2 różnymi prędkościami. Posiada też kolorowe przyciski dopasowane do kart do kodowania, co sprawia, że programowanie i sekwencjonowanie jest naprawdę łatwe.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94FD229-9560-5A85-90AB-C14614BF1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62" y="1352549"/>
            <a:ext cx="2904688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449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21D708F4-9298-7780-24CD-3F2C041E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9" y="171449"/>
            <a:ext cx="2722562" cy="2124075"/>
          </a:xfrm>
        </p:spPr>
        <p:txBody>
          <a:bodyPr/>
          <a:lstStyle/>
          <a:p>
            <a:r>
              <a:rPr lang="pl-PL" dirty="0"/>
              <a:t>Osmo </a:t>
            </a:r>
            <a:r>
              <a:rPr lang="pl-PL" dirty="0" err="1"/>
              <a:t>Coding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5339D77D-C4B2-3700-330A-E1F617C9A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>
                <a:latin typeface="Georgia" panose="02040502050405020303" pitchFamily="18" charset="0"/>
              </a:rPr>
              <a:t>Osmo </a:t>
            </a:r>
            <a:r>
              <a:rPr lang="pl-PL" dirty="0" err="1">
                <a:latin typeface="Georgia" panose="02040502050405020303" pitchFamily="18" charset="0"/>
              </a:rPr>
              <a:t>coding</a:t>
            </a:r>
            <a:r>
              <a:rPr lang="pl-PL" dirty="0">
                <a:latin typeface="Georgia" panose="02040502050405020303" pitchFamily="18" charset="0"/>
              </a:rPr>
              <a:t> to gra łącząca pracę w aplikacji z układaniem kodu za pomocą realnych puzzli. Żeby można było z niej korzystać potrzebujemy też zestawu bazowego z podstawką i lusterkiem do iPada. Zasada jest prosta: łączymy w pionie kolejne elementy tworząc program, naciskamy start i na ekranie sprawdzamy, czy został utworzony prawidłowo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A35750F-1B0E-20C5-F5E0-2231450E8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277" y="2400300"/>
            <a:ext cx="4533876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43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65DEAEC1-26AF-CE64-7419-A0B186DAA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962" y="966787"/>
            <a:ext cx="2795588" cy="2795588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B6FD61-A94A-8B43-03B4-E8F56C82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038" y="85724"/>
            <a:ext cx="2560637" cy="126682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Ozobot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6BF5125D-A168-EEF6-3109-80368C358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040" y="2804048"/>
            <a:ext cx="5166002" cy="43144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1F186B1-4FB4-9815-49E9-36D8C5077CA3}"/>
              </a:ext>
            </a:extLst>
          </p:cNvPr>
          <p:cNvSpPr txBox="1"/>
          <p:nvPr/>
        </p:nvSpPr>
        <p:spPr>
          <a:xfrm>
            <a:off x="5429249" y="428178"/>
            <a:ext cx="65817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Georgia" panose="02040502050405020303" pitchFamily="18" charset="0"/>
              </a:rPr>
              <a:t>Ozobot</a:t>
            </a:r>
            <a:r>
              <a:rPr lang="pl-PL" sz="2400" dirty="0">
                <a:latin typeface="Georgia" panose="02040502050405020303" pitchFamily="18" charset="0"/>
              </a:rPr>
              <a:t> - Roboty edukacyjne dedykowane dla dzieci są niezwykle popularnymi zabawkami. </a:t>
            </a:r>
            <a:r>
              <a:rPr lang="pl-PL" sz="2400" dirty="0" err="1">
                <a:latin typeface="Georgia" panose="02040502050405020303" pitchFamily="18" charset="0"/>
              </a:rPr>
              <a:t>Ozobot</a:t>
            </a:r>
            <a:r>
              <a:rPr lang="pl-PL" sz="2400" dirty="0">
                <a:latin typeface="Georgia" panose="02040502050405020303" pitchFamily="18" charset="0"/>
              </a:rPr>
              <a:t> pozwala na programowanie poprzez rysowanie. Jest to niezwykle atrakcyjne dla dzieci podejście, uczące programowania i myślenia algorytmicznego. Robot edukacyjny jest najprostszą metodą, by uczyć się programowania poprzez doskonałą zabawę. Proste, rysowane algorytmy, realizowane są przez robota, dzięki czemu najmłodsi obserwować mogą zachowanie swojego programu w rzeczywistym świecie. </a:t>
            </a:r>
            <a:r>
              <a:rPr lang="pl-PL" sz="2400" dirty="0" err="1">
                <a:latin typeface="Georgia" panose="02040502050405020303" pitchFamily="18" charset="0"/>
              </a:rPr>
              <a:t>Ozobot</a:t>
            </a:r>
            <a:r>
              <a:rPr lang="pl-PL" sz="2400" dirty="0">
                <a:latin typeface="Georgia" panose="02040502050405020303" pitchFamily="18" charset="0"/>
              </a:rPr>
              <a:t> będzie poruszał się i reagował na zewnętrzne bodźce w opisany w algorytmie sposób, co pozwoli dzieciom od razu zobaczyć jak ich kod wpływa na zachowanie robota.</a:t>
            </a:r>
          </a:p>
        </p:txBody>
      </p:sp>
    </p:spTree>
    <p:extLst>
      <p:ext uri="{BB962C8B-B14F-4D97-AF65-F5344CB8AC3E}">
        <p14:creationId xmlns:p14="http://schemas.microsoft.com/office/powerpoint/2010/main" xmlns="" val="301506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A0F4D24-7AD7-04F6-1ECF-6CC213EC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 err="1"/>
              <a:t>Robobloq</a:t>
            </a:r>
            <a:r>
              <a:rPr lang="en-US" sz="6600" dirty="0"/>
              <a:t> Qobo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AAA180"/>
          </a:solidFill>
          <a:ln w="38100" cap="rnd">
            <a:solidFill>
              <a:srgbClr val="AAA18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6A5016-02FC-04E4-F521-2F3762E3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64" y="2607579"/>
            <a:ext cx="4664594" cy="382184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 err="1">
                <a:latin typeface="Georgia" panose="02040502050405020303" pitchFamily="18" charset="0"/>
              </a:rPr>
              <a:t>Robobloq</a:t>
            </a:r>
            <a:r>
              <a:rPr lang="en-US" sz="3000" dirty="0">
                <a:latin typeface="Georgia" panose="02040502050405020303" pitchFamily="18" charset="0"/>
              </a:rPr>
              <a:t> Snail Qobo to </a:t>
            </a:r>
            <a:r>
              <a:rPr lang="en-US" sz="3000" dirty="0" err="1">
                <a:latin typeface="Georgia" panose="02040502050405020303" pitchFamily="18" charset="0"/>
              </a:rPr>
              <a:t>programowalna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zabawka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dla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dzieci</a:t>
            </a:r>
            <a:r>
              <a:rPr lang="en-US" sz="3000" dirty="0">
                <a:latin typeface="Georgia" panose="02040502050405020303" pitchFamily="18" charset="0"/>
              </a:rPr>
              <a:t> od 3-8 lat. </a:t>
            </a:r>
            <a:r>
              <a:rPr lang="en-US" sz="3000" dirty="0" err="1">
                <a:latin typeface="Georgia" panose="02040502050405020303" pitchFamily="18" charset="0"/>
              </a:rPr>
              <a:t>Pomaga</a:t>
            </a:r>
            <a:r>
              <a:rPr lang="en-US" sz="3000" dirty="0">
                <a:latin typeface="Georgia" panose="02040502050405020303" pitchFamily="18" charset="0"/>
              </a:rPr>
              <a:t> w </a:t>
            </a:r>
            <a:r>
              <a:rPr lang="en-US" sz="3000" dirty="0" err="1">
                <a:latin typeface="Georgia" panose="02040502050405020303" pitchFamily="18" charset="0"/>
              </a:rPr>
              <a:t>podstawach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programowania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przez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zabawę</a:t>
            </a:r>
            <a:r>
              <a:rPr lang="en-US" sz="3000" dirty="0">
                <a:latin typeface="Georgia" panose="02040502050405020303" pitchFamily="18" charset="0"/>
              </a:rPr>
              <a:t>. Qobo </a:t>
            </a:r>
            <a:r>
              <a:rPr lang="en-US" sz="3000" dirty="0" err="1">
                <a:latin typeface="Georgia" panose="02040502050405020303" pitchFamily="18" charset="0"/>
              </a:rPr>
              <a:t>świeci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jasnymi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kolorami</a:t>
            </a:r>
            <a:r>
              <a:rPr lang="en-US" sz="3000" dirty="0">
                <a:latin typeface="Georgia" panose="02040502050405020303" pitchFamily="18" charset="0"/>
              </a:rPr>
              <a:t>, a </a:t>
            </a:r>
            <a:r>
              <a:rPr lang="en-US" sz="3000" dirty="0" err="1">
                <a:latin typeface="Georgia" panose="02040502050405020303" pitchFamily="18" charset="0"/>
              </a:rPr>
              <a:t>także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może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odtwarzać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dźwięk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lub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melodię</a:t>
            </a:r>
            <a:r>
              <a:rPr lang="en-US" sz="3000" dirty="0">
                <a:latin typeface="Georgia" panose="02040502050405020303" pitchFamily="18" charset="0"/>
              </a:rPr>
              <a:t>. </a:t>
            </a:r>
            <a:r>
              <a:rPr lang="en-US" sz="3000" dirty="0" err="1">
                <a:latin typeface="Georgia" panose="02040502050405020303" pitchFamily="18" charset="0"/>
              </a:rPr>
              <a:t>Nawet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dzieci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nauczą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się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kilku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en-US" sz="3000" dirty="0" err="1">
                <a:latin typeface="Georgia" panose="02040502050405020303" pitchFamily="18" charset="0"/>
              </a:rPr>
              <a:t>słów</a:t>
            </a:r>
            <a:r>
              <a:rPr lang="en-US" sz="3000" dirty="0">
                <a:latin typeface="Georgia" panose="02040502050405020303" pitchFamily="18" charset="0"/>
              </a:rPr>
              <a:t> po </a:t>
            </a:r>
            <a:r>
              <a:rPr lang="en-US" sz="3000" dirty="0" err="1">
                <a:latin typeface="Georgia" panose="02040502050405020303" pitchFamily="18" charset="0"/>
              </a:rPr>
              <a:t>angielsku</a:t>
            </a:r>
            <a:r>
              <a:rPr lang="en-US" sz="3000" dirty="0"/>
              <a:t>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1F886A6-DECE-7B21-2765-4764FF57A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6" r="232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701026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3F00212-3CD0-6656-57F9-7EE9DD64C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57" y="1543050"/>
            <a:ext cx="4791074" cy="479107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678BE5-0C22-4779-0ADA-43FEEFD6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21" y="314325"/>
            <a:ext cx="2455862" cy="1104900"/>
          </a:xfrm>
        </p:spPr>
        <p:txBody>
          <a:bodyPr/>
          <a:lstStyle/>
          <a:p>
            <a:r>
              <a:rPr lang="pl-PL" dirty="0" err="1"/>
              <a:t>Botley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9BC87F3-84AF-685F-5C4B-186A7AB7F665}"/>
              </a:ext>
            </a:extLst>
          </p:cNvPr>
          <p:cNvSpPr txBox="1"/>
          <p:nvPr/>
        </p:nvSpPr>
        <p:spPr>
          <a:xfrm>
            <a:off x="5196396" y="552450"/>
            <a:ext cx="6797335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 err="1">
                <a:latin typeface="Georgia" panose="02040502050405020303" pitchFamily="18" charset="0"/>
              </a:rPr>
              <a:t>Botley</a:t>
            </a:r>
            <a:r>
              <a:rPr lang="pl-PL" sz="2800" dirty="0">
                <a:latin typeface="Georgia" panose="02040502050405020303" pitchFamily="18" charset="0"/>
              </a:rPr>
              <a:t> to sympatyczny robot dla najmłodszych, którzy rozpoczynają swoją przygodę z kodowaniem. W trakcie zabawy dzieci są zapoznawane z podstawowymi ruchami i komendami, które są stosowane w trakcie prawdziwego kodowania. Za pomocą pilota, można w prosty sposób zaprogramować </a:t>
            </a:r>
            <a:r>
              <a:rPr lang="pl-PL" sz="2800" dirty="0" err="1">
                <a:latin typeface="Georgia" panose="02040502050405020303" pitchFamily="18" charset="0"/>
              </a:rPr>
              <a:t>Botleya</a:t>
            </a:r>
            <a:r>
              <a:rPr lang="pl-PL" sz="2800" dirty="0">
                <a:latin typeface="Georgia" panose="02040502050405020303" pitchFamily="18" charset="0"/>
              </a:rPr>
              <a:t> i narzucić mu konkretną kolejność ruchów. Dzięki dołączonym do zestawu wymiennym ramionom robota, można zaprogramować przenoszenie przedmiotów i budowanie prostych tras.</a:t>
            </a:r>
          </a:p>
        </p:txBody>
      </p:sp>
    </p:spTree>
    <p:extLst>
      <p:ext uri="{BB962C8B-B14F-4D97-AF65-F5344CB8AC3E}">
        <p14:creationId xmlns:p14="http://schemas.microsoft.com/office/powerpoint/2010/main" xmlns="" val="1613808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08DF818-0456-7B20-B457-D79300CDD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6253" y="821851"/>
            <a:ext cx="7883370" cy="51084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89A0736-765F-2EC5-FC2F-EC4CEACA6B29}"/>
              </a:ext>
            </a:extLst>
          </p:cNvPr>
          <p:cNvSpPr txBox="1"/>
          <p:nvPr/>
        </p:nvSpPr>
        <p:spPr>
          <a:xfrm>
            <a:off x="985422" y="479395"/>
            <a:ext cx="939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Georgia" panose="02040502050405020303" pitchFamily="18" charset="0"/>
              </a:rPr>
              <a:t>Na początku trzeba włączyć robota przesuwając suwak na CODE (kodowanie) lub LINE (linia) oraz włączyć pilot.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630B4A1-FE7F-DF6F-7D8B-DAC29D3B33F7}"/>
              </a:ext>
            </a:extLst>
          </p:cNvPr>
          <p:cNvSpPr txBox="1"/>
          <p:nvPr/>
        </p:nvSpPr>
        <p:spPr>
          <a:xfrm>
            <a:off x="867052" y="5930283"/>
            <a:ext cx="1045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Georgia" panose="02040502050405020303" pitchFamily="18" charset="0"/>
              </a:rPr>
              <a:t>Ustawmy suwak na LINE ułóżmy puzzle i spróbujmy czy działa…</a:t>
            </a:r>
          </a:p>
        </p:txBody>
      </p:sp>
    </p:spTree>
    <p:extLst>
      <p:ext uri="{BB962C8B-B14F-4D97-AF65-F5344CB8AC3E}">
        <p14:creationId xmlns:p14="http://schemas.microsoft.com/office/powerpoint/2010/main" xmlns="" val="1226216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309AF1F-0855-B271-04E2-A57127BEC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7037" y="160204"/>
            <a:ext cx="2640365" cy="192756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ED67DCA-ECF7-90D9-9A4B-A7FA4DD9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Georgia" panose="02040502050405020303" pitchFamily="18" charset="0"/>
              </a:rPr>
              <a:t>Podążanie po czarnej linii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A07E512-E21B-DF30-281D-2870BEAD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87" y="2048048"/>
            <a:ext cx="10515600" cy="42519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000" dirty="0" err="1">
                <a:latin typeface="Georgia" panose="02040502050405020303" pitchFamily="18" charset="0"/>
              </a:rPr>
              <a:t>Botley</a:t>
            </a:r>
            <a:r>
              <a:rPr lang="pl-PL" sz="2000" dirty="0">
                <a:latin typeface="Georgia" panose="02040502050405020303" pitchFamily="18" charset="0"/>
              </a:rPr>
              <a:t> posiada pod sobą specjalny czujnik, który pozwala mu podążać za czarną linią. Możesz narysować własną ścieżkę dla </a:t>
            </a:r>
            <a:r>
              <a:rPr lang="pl-PL" sz="2000" dirty="0" err="1">
                <a:latin typeface="Georgia" panose="02040502050405020303" pitchFamily="18" charset="0"/>
              </a:rPr>
              <a:t>Botleya</a:t>
            </a:r>
            <a:r>
              <a:rPr lang="pl-PL" sz="2000" dirty="0">
                <a:latin typeface="Georgia" panose="02040502050405020303" pitchFamily="18" charset="0"/>
              </a:rPr>
              <a:t>. Użyj białego kawałka papieru i grubego markera. Ręcznie rysowane linie muszą mieć szerokość od 4 mm do 10 mm i dobrze skontrastowaną czerń w stosunku do bieli. Zwróć uwagę, że jakikolwiek ciemny wzór lub zmiana koloru wpłynie na jego ruchy, więc upewnij się, że nie ma innych ciemnych kolorów lub powierzchni w pobliżu czarnej linii. Kiedy </a:t>
            </a:r>
            <a:r>
              <a:rPr lang="pl-PL" sz="2000" dirty="0" err="1">
                <a:latin typeface="Georgia" panose="02040502050405020303" pitchFamily="18" charset="0"/>
              </a:rPr>
              <a:t>Botley</a:t>
            </a:r>
            <a:r>
              <a:rPr lang="pl-PL" sz="2000" dirty="0">
                <a:latin typeface="Georgia" panose="02040502050405020303" pitchFamily="18" charset="0"/>
              </a:rPr>
              <a:t> dojdzie do końca linii, obróci się i wróci. </a:t>
            </a:r>
          </a:p>
          <a:p>
            <a:pPr marL="0" indent="0">
              <a:buNone/>
            </a:pPr>
            <a:r>
              <a:rPr lang="pl-PL" sz="2000" dirty="0">
                <a:latin typeface="Georgia" panose="02040502050405020303" pitchFamily="18" charset="0"/>
              </a:rPr>
              <a:t>Spróbuj tego:</a:t>
            </a:r>
          </a:p>
          <a:p>
            <a:pPr marL="0" indent="0">
              <a:buNone/>
            </a:pPr>
            <a:r>
              <a:rPr lang="pl-PL" sz="2000" dirty="0">
                <a:latin typeface="Georgia" panose="02040502050405020303" pitchFamily="18" charset="0"/>
              </a:rPr>
              <a:t>1. Przesuń przycisk zasilania </a:t>
            </a:r>
            <a:r>
              <a:rPr lang="pl-PL" sz="2000" dirty="0" err="1">
                <a:latin typeface="Georgia" panose="02040502050405020303" pitchFamily="18" charset="0"/>
              </a:rPr>
              <a:t>Botleya</a:t>
            </a:r>
            <a:r>
              <a:rPr lang="pl-PL" sz="2000" dirty="0">
                <a:latin typeface="Georgia" panose="02040502050405020303" pitchFamily="18" charset="0"/>
              </a:rPr>
              <a:t> na</a:t>
            </a:r>
          </a:p>
          <a:p>
            <a:pPr marL="0" indent="0">
              <a:buNone/>
            </a:pPr>
            <a:r>
              <a:rPr lang="pl-PL" sz="2000" dirty="0">
                <a:latin typeface="Georgia" panose="02040502050405020303" pitchFamily="18" charset="0"/>
              </a:rPr>
              <a:t>pozycję LINE.</a:t>
            </a:r>
          </a:p>
          <a:p>
            <a:pPr marL="0" indent="0">
              <a:buNone/>
            </a:pPr>
            <a:r>
              <a:rPr lang="pl-PL" sz="2000" dirty="0">
                <a:latin typeface="Georgia" panose="02040502050405020303" pitchFamily="18" charset="0"/>
              </a:rPr>
              <a:t>2. Ustaw </a:t>
            </a:r>
            <a:r>
              <a:rPr lang="pl-PL" sz="2000" dirty="0" err="1">
                <a:latin typeface="Georgia" panose="02040502050405020303" pitchFamily="18" charset="0"/>
              </a:rPr>
              <a:t>Botleya</a:t>
            </a:r>
            <a:r>
              <a:rPr lang="pl-PL" sz="2000" dirty="0">
                <a:latin typeface="Georgia" panose="02040502050405020303" pitchFamily="18" charset="0"/>
              </a:rPr>
              <a:t> na czarnej linii. Czujnik</a:t>
            </a:r>
          </a:p>
          <a:p>
            <a:pPr marL="0" indent="0">
              <a:buNone/>
            </a:pPr>
            <a:r>
              <a:rPr lang="pl-PL" sz="2000" dirty="0">
                <a:latin typeface="Georgia" panose="02040502050405020303" pitchFamily="18" charset="0"/>
              </a:rPr>
              <a:t>wykrywający czarną linię musi znaj </a:t>
            </a:r>
            <a:r>
              <a:rPr lang="pl-PL" sz="2000" dirty="0" err="1">
                <a:latin typeface="Georgia" panose="02040502050405020303" pitchFamily="18" charset="0"/>
              </a:rPr>
              <a:t>dować</a:t>
            </a:r>
            <a:r>
              <a:rPr lang="pl-PL" sz="2000" dirty="0">
                <a:latin typeface="Georgia" panose="02040502050405020303" pitchFamily="18" charset="0"/>
              </a:rPr>
              <a:t> się bezpośrednio nad nią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76B4661-DF39-AE09-412E-2C93CB18B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388" y="3752243"/>
            <a:ext cx="29051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307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FE7EAEB-5D21-0FBF-CDE5-EDC378C5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8074" y="2791"/>
            <a:ext cx="3153098" cy="260417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800B21-899A-301A-126F-4255C104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91"/>
            <a:ext cx="10515600" cy="1325563"/>
          </a:xfrm>
        </p:spPr>
        <p:txBody>
          <a:bodyPr/>
          <a:lstStyle/>
          <a:p>
            <a:r>
              <a:rPr lang="pl-PL" dirty="0">
                <a:latin typeface="Georgia" panose="02040502050405020303" pitchFamily="18" charset="0"/>
              </a:rPr>
              <a:t>Rozpoczęcie kodowania…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579B24D-0CD4-7697-05C9-3C0CD287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2070869"/>
            <a:ext cx="10661342" cy="4382640"/>
          </a:xfrm>
        </p:spPr>
        <p:txBody>
          <a:bodyPr>
            <a:normAutofit fontScale="85000" lnSpcReduction="10000"/>
          </a:bodyPr>
          <a:lstStyle/>
          <a:p>
            <a:r>
              <a:rPr lang="pl-PL" dirty="0">
                <a:latin typeface="Georgia" panose="02040502050405020303" pitchFamily="18" charset="0"/>
              </a:rPr>
              <a:t>W trybie CODE każdy naciśnięty przycisk ze strzałką stanowi krok w kodzie. Kiedy prześlesz swój kod do </a:t>
            </a:r>
            <a:r>
              <a:rPr lang="pl-PL" dirty="0" err="1">
                <a:latin typeface="Georgia" panose="02040502050405020303" pitchFamily="18" charset="0"/>
              </a:rPr>
              <a:t>Botleya</a:t>
            </a:r>
            <a:r>
              <a:rPr lang="pl-PL" dirty="0">
                <a:latin typeface="Georgia" panose="02040502050405020303" pitchFamily="18" charset="0"/>
              </a:rPr>
              <a:t>, wykona on wszystkie kroki w podanej kolejności. Na początku każdego kroku zapalają się światła w górnej części </a:t>
            </a:r>
            <a:r>
              <a:rPr lang="pl-PL" dirty="0" err="1">
                <a:latin typeface="Georgia" panose="02040502050405020303" pitchFamily="18" charset="0"/>
              </a:rPr>
              <a:t>Botleya</a:t>
            </a:r>
            <a:r>
              <a:rPr lang="pl-PL" dirty="0">
                <a:latin typeface="Georgia" panose="02040502050405020303" pitchFamily="18" charset="0"/>
              </a:rPr>
              <a:t>. Gdy zakończy kod zatrzyma </a:t>
            </a:r>
            <a:r>
              <a:rPr lang="pl-PL" dirty="0" err="1">
                <a:latin typeface="Georgia" panose="02040502050405020303" pitchFamily="18" charset="0"/>
              </a:rPr>
              <a:t>sięi</a:t>
            </a:r>
            <a:r>
              <a:rPr lang="pl-PL" dirty="0">
                <a:latin typeface="Georgia" panose="02040502050405020303" pitchFamily="18" charset="0"/>
              </a:rPr>
              <a:t> wyda dźwięk.</a:t>
            </a:r>
          </a:p>
          <a:p>
            <a:r>
              <a:rPr lang="pl-PL" dirty="0" err="1">
                <a:latin typeface="Georgia" panose="02040502050405020303" pitchFamily="18" charset="0"/>
              </a:rPr>
              <a:t>Botleya</a:t>
            </a:r>
            <a:r>
              <a:rPr lang="pl-PL" dirty="0">
                <a:latin typeface="Georgia" panose="02040502050405020303" pitchFamily="18" charset="0"/>
              </a:rPr>
              <a:t> możesz zatrzymać w dowolnym momencie, naciskając środkowy przycisk STOP.</a:t>
            </a:r>
          </a:p>
          <a:p>
            <a:r>
              <a:rPr lang="pl-PL" dirty="0">
                <a:latin typeface="Georgia" panose="02040502050405020303" pitchFamily="18" charset="0"/>
              </a:rPr>
              <a:t>Przycisk WYCZYŚĆ usuwa wszystkie wcześniej zaprogramowane kroki.</a:t>
            </a:r>
          </a:p>
          <a:p>
            <a:r>
              <a:rPr lang="pl-PL" dirty="0">
                <a:latin typeface="Georgia" panose="02040502050405020303" pitchFamily="18" charset="0"/>
              </a:rPr>
              <a:t>Należy pamiętać, że pilot zachowuje kod, nawet jeśli </a:t>
            </a:r>
            <a:r>
              <a:rPr lang="pl-PL" dirty="0" err="1">
                <a:latin typeface="Georgia" panose="02040502050405020303" pitchFamily="18" charset="0"/>
              </a:rPr>
              <a:t>Botley</a:t>
            </a:r>
            <a:r>
              <a:rPr lang="pl-PL" dirty="0">
                <a:latin typeface="Georgia" panose="02040502050405020303" pitchFamily="18" charset="0"/>
              </a:rPr>
              <a:t> jest wyłączony. Naciśnij przycisk WYCZYŚĆ, aby rozpocząć nowy program.</a:t>
            </a:r>
          </a:p>
          <a:p>
            <a:pPr marL="0" indent="0" algn="r">
              <a:buNone/>
            </a:pPr>
            <a:r>
              <a:rPr lang="pl-PL" dirty="0">
                <a:latin typeface="Georgia" panose="02040502050405020303" pitchFamily="18" charset="0"/>
              </a:rPr>
              <a:t>Spróbujmy…</a:t>
            </a:r>
          </a:p>
        </p:txBody>
      </p:sp>
    </p:spTree>
    <p:extLst>
      <p:ext uri="{BB962C8B-B14F-4D97-AF65-F5344CB8AC3E}">
        <p14:creationId xmlns:p14="http://schemas.microsoft.com/office/powerpoint/2010/main" xmlns="" val="1604886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7CBCF9-E7F6-5868-9759-93A628CB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Georgia" panose="02040502050405020303" pitchFamily="18" charset="0"/>
              </a:rPr>
              <a:t>Pętle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C059A9E-74CA-7ADE-0F38-E2054FA1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625" y="2000405"/>
            <a:ext cx="5322904" cy="4702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rgbClr val="FF0000"/>
                </a:solidFill>
                <a:latin typeface="Georgia" panose="02040502050405020303" pitchFamily="18" charset="0"/>
              </a:rPr>
              <a:t>Spróbuj tego (w trybie CODE):</a:t>
            </a:r>
          </a:p>
          <a:p>
            <a:pPr marL="0" indent="0">
              <a:buNone/>
            </a:pPr>
            <a:r>
              <a:rPr lang="pl-PL" sz="2200" dirty="0">
                <a:solidFill>
                  <a:srgbClr val="FF0000"/>
                </a:solidFill>
                <a:latin typeface="Georgia" panose="02040502050405020303" pitchFamily="18" charset="0"/>
              </a:rPr>
              <a:t>1. Naciśnij WYCZYŚĆ, aby usunąć wprowadzony wcześniej program.</a:t>
            </a:r>
          </a:p>
          <a:p>
            <a:pPr marL="0" indent="0">
              <a:buNone/>
            </a:pPr>
            <a:r>
              <a:rPr lang="pl-PL" sz="2200" dirty="0">
                <a:solidFill>
                  <a:srgbClr val="FF0000"/>
                </a:solidFill>
                <a:latin typeface="Georgia" panose="02040502050405020303" pitchFamily="18" charset="0"/>
              </a:rPr>
              <a:t>2. Naciśnij PĘTLA, OBRÓT W PRAWO, OBRÓT W PRAWO, OBRÓT W PRAWO, OBRÓT W PRAWO i ponownie PĘTLA (w celu powtórzenia kroków).</a:t>
            </a:r>
          </a:p>
          <a:p>
            <a:pPr marL="0" indent="0">
              <a:buNone/>
            </a:pPr>
            <a:r>
              <a:rPr lang="pl-PL" sz="2200" dirty="0">
                <a:solidFill>
                  <a:srgbClr val="FF0000"/>
                </a:solidFill>
                <a:latin typeface="Georgia" panose="02040502050405020303" pitchFamily="18" charset="0"/>
              </a:rPr>
              <a:t>3. Naciśnij PRZEKAŹNIK.</a:t>
            </a:r>
          </a:p>
          <a:p>
            <a:pPr marL="0" indent="0">
              <a:buNone/>
            </a:pPr>
            <a:r>
              <a:rPr lang="pl-PL" sz="2200" dirty="0" err="1">
                <a:solidFill>
                  <a:srgbClr val="FF0000"/>
                </a:solidFill>
                <a:latin typeface="Georgia" panose="02040502050405020303" pitchFamily="18" charset="0"/>
              </a:rPr>
              <a:t>Botley</a:t>
            </a:r>
            <a:r>
              <a:rPr lang="pl-PL" sz="2200" dirty="0">
                <a:solidFill>
                  <a:srgbClr val="FF0000"/>
                </a:solidFill>
                <a:latin typeface="Georgia" panose="02040502050405020303" pitchFamily="18" charset="0"/>
              </a:rPr>
              <a:t> wykona dwa obroty o 360 stopni, czyli obróci się dwa razy wokół własnej osi.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406BA80-4B3D-5B65-57C9-4614226B0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29383"/>
            <a:ext cx="5430175" cy="45634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0070C0"/>
                </a:solidFill>
                <a:latin typeface="Georgia" panose="02040502050405020303" pitchFamily="18" charset="0"/>
              </a:rPr>
              <a:t>Teraz dodaj pętlę w środku programu. Spróbuj tego: </a:t>
            </a:r>
          </a:p>
          <a:p>
            <a:pPr marL="514350" indent="-514350">
              <a:buAutoNum type="arabicPeriod"/>
            </a:pPr>
            <a:r>
              <a:rPr lang="pl-PL" sz="2400" dirty="0">
                <a:solidFill>
                  <a:srgbClr val="0070C0"/>
                </a:solidFill>
                <a:latin typeface="Georgia" panose="02040502050405020303" pitchFamily="18" charset="0"/>
              </a:rPr>
              <a:t>Naciśnij WYCZYŚĆ w celu usunięcia wprowadzonego wcześniej programu. 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70C0"/>
                </a:solidFill>
                <a:latin typeface="Georgia" panose="02040502050405020303" pitchFamily="18" charset="0"/>
              </a:rPr>
              <a:t>2. Wprowadź następującą sekwencję: NAPRZÓD, PĘTLA, OBRÓT W PRAWO, OBRÓT W LEWO, PĘTLA, PĘTLA, DO TYŁU. 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70C0"/>
                </a:solidFill>
                <a:latin typeface="Georgia" panose="02040502050405020303" pitchFamily="18" charset="0"/>
              </a:rPr>
              <a:t>3. Naciśnij PRZEKAŹNIK. </a:t>
            </a:r>
            <a:r>
              <a:rPr lang="pl-PL" sz="2400" dirty="0" err="1">
                <a:solidFill>
                  <a:srgbClr val="0070C0"/>
                </a:solidFill>
                <a:latin typeface="Georgia" panose="02040502050405020303" pitchFamily="18" charset="0"/>
              </a:rPr>
              <a:t>Botley</a:t>
            </a:r>
            <a:r>
              <a:rPr lang="pl-PL" sz="2400" dirty="0">
                <a:solidFill>
                  <a:srgbClr val="0070C0"/>
                </a:solidFill>
                <a:latin typeface="Georgia" panose="02040502050405020303" pitchFamily="18" charset="0"/>
              </a:rPr>
              <a:t> wykona wprowadzony program. 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70C0"/>
                </a:solidFill>
                <a:latin typeface="Georgia" panose="02040502050405020303" pitchFamily="18" charset="0"/>
              </a:rPr>
              <a:t>Możesz użyć przycisku PĘTLA tyle razy, ile chcesz, o ile nie przekroczysz maksymalnej liczby kroków (80)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01949C-B0D0-91A2-525D-0CE035911D96}"/>
              </a:ext>
            </a:extLst>
          </p:cNvPr>
          <p:cNvSpPr txBox="1"/>
          <p:nvPr/>
        </p:nvSpPr>
        <p:spPr>
          <a:xfrm>
            <a:off x="2610036" y="489297"/>
            <a:ext cx="9516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Georgia" panose="02040502050405020303" pitchFamily="18" charset="0"/>
              </a:rPr>
              <a:t>Profesjonalni programiści i </a:t>
            </a:r>
            <a:r>
              <a:rPr lang="pl-PL" sz="1600" dirty="0" err="1">
                <a:latin typeface="Georgia" panose="02040502050405020303" pitchFamily="18" charset="0"/>
              </a:rPr>
              <a:t>koderzy</a:t>
            </a:r>
            <a:r>
              <a:rPr lang="pl-PL" sz="1600" dirty="0">
                <a:latin typeface="Georgia" panose="02040502050405020303" pitchFamily="18" charset="0"/>
              </a:rPr>
              <a:t> starają się pracować jak najbardziej wydajnie. Jednym ze sposobów na to jest użycie pętli do powtórzenia sekwencji kroków. Wykonanie zadania w jak najmniejszej liczbie kroków jest świetnym sposobem na zwiększenie efektywności programu. Za każdym razem, gdy naciśniesz przycisk PĘTLA, </a:t>
            </a:r>
            <a:r>
              <a:rPr lang="pl-PL" sz="1600" dirty="0" err="1">
                <a:latin typeface="Georgia" panose="02040502050405020303" pitchFamily="18" charset="0"/>
              </a:rPr>
              <a:t>Botley</a:t>
            </a:r>
            <a:r>
              <a:rPr lang="pl-PL" sz="1600" dirty="0">
                <a:latin typeface="Georgia" panose="02040502050405020303" pitchFamily="18" charset="0"/>
              </a:rPr>
              <a:t> powtórzy wprowadzoną sekwencję.</a:t>
            </a:r>
          </a:p>
        </p:txBody>
      </p:sp>
    </p:spTree>
    <p:extLst>
      <p:ext uri="{BB962C8B-B14F-4D97-AF65-F5344CB8AC3E}">
        <p14:creationId xmlns:p14="http://schemas.microsoft.com/office/powerpoint/2010/main" xmlns="" val="45462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5DF089F-C847-567E-98CD-4FD82D3E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870" y="2432482"/>
            <a:ext cx="4425518" cy="442551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9B2862-F5A0-7561-54C5-FC35570E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Georgia" panose="02040502050405020303" pitchFamily="18" charset="0"/>
              </a:rPr>
              <a:t>Wyzwanie kodowania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BC4EFF-6506-F7E7-D68D-215BFB2C9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latin typeface="Georgia" panose="02040502050405020303" pitchFamily="18" charset="0"/>
              </a:rPr>
              <a:t>Używając funkcji PĘTLA zaprogramuj </a:t>
            </a:r>
            <a:r>
              <a:rPr lang="pl-PL" dirty="0" err="1">
                <a:latin typeface="Georgia" panose="02040502050405020303" pitchFamily="18" charset="0"/>
              </a:rPr>
              <a:t>Botleya</a:t>
            </a:r>
            <a:r>
              <a:rPr lang="pl-PL" dirty="0">
                <a:latin typeface="Georgia" panose="02040502050405020303" pitchFamily="18" charset="0"/>
              </a:rPr>
              <a:t> tak, aby poruszał się po kwadracie.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29521F6-C959-AEF6-09AD-F9CE9858B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9778" y="2706189"/>
            <a:ext cx="4293555" cy="357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D7A33D-28E1-80BE-8FE8-31268D4F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459" y="336551"/>
            <a:ext cx="2457450" cy="1111249"/>
          </a:xfrm>
        </p:spPr>
        <p:txBody>
          <a:bodyPr/>
          <a:lstStyle/>
          <a:p>
            <a:r>
              <a:rPr lang="pl-PL"/>
              <a:t>Malaga</a:t>
            </a:r>
            <a:endParaRPr lang="pl-PL" dirty="0"/>
          </a:p>
        </p:txBody>
      </p:sp>
      <p:pic>
        <p:nvPicPr>
          <p:cNvPr id="5" name="Symbol zastępczy zawartości 4" descr="Obraz zawierający pomarańczowy, odmiany, porządek, świeże&#10;&#10;Opis wygenerowany automatycznie">
            <a:extLst>
              <a:ext uri="{FF2B5EF4-FFF2-40B4-BE49-F238E27FC236}">
                <a16:creationId xmlns:a16="http://schemas.microsoft.com/office/drawing/2014/main" xmlns="" id="{FC579E23-B810-7237-3C72-0C129B275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5753101" cy="7670800"/>
          </a:xfrm>
        </p:spPr>
      </p:pic>
      <p:pic>
        <p:nvPicPr>
          <p:cNvPr id="7" name="Obraz 6" descr="Obraz zawierający drzewo, roślina, dłoń&#10;&#10;Opis wygenerowany automatycznie">
            <a:extLst>
              <a:ext uri="{FF2B5EF4-FFF2-40B4-BE49-F238E27FC236}">
                <a16:creationId xmlns:a16="http://schemas.microsoft.com/office/drawing/2014/main" xmlns="" id="{0E69D619-ACEB-1032-751D-147D59D29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101" y="-1"/>
            <a:ext cx="6438899" cy="858519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58AF3D1F-7A20-C9DB-5C33-D54C0B72D1CF}"/>
              </a:ext>
            </a:extLst>
          </p:cNvPr>
          <p:cNvSpPr txBox="1"/>
          <p:nvPr/>
        </p:nvSpPr>
        <p:spPr>
          <a:xfrm>
            <a:off x="-13854" y="5936674"/>
            <a:ext cx="6109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Jak przywitała nas Malaga...</a:t>
            </a:r>
          </a:p>
        </p:txBody>
      </p:sp>
    </p:spTree>
    <p:extLst>
      <p:ext uri="{BB962C8B-B14F-4D97-AF65-F5344CB8AC3E}">
        <p14:creationId xmlns:p14="http://schemas.microsoft.com/office/powerpoint/2010/main" xmlns="" val="395619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7F94290-1D5B-3FDD-4763-B2759A5EF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2713" y="1656313"/>
            <a:ext cx="3076878" cy="239905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1CB977-DF7E-9964-98EB-603E82B7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>
                <a:latin typeface="Georgia" panose="02040502050405020303" pitchFamily="18" charset="0"/>
              </a:rPr>
              <a:t>Wykrywanie obiektów i programowanie Jeśli/To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F45D49D3-2D85-752A-5D23-AF4BBFF1A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Spróbuj tego (w trybie CODE):</a:t>
            </a:r>
          </a:p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 1. Umieść przedmiot około 25 cm bezpośrednio przed </a:t>
            </a:r>
            <a:r>
              <a:rPr lang="pl-PL" sz="1800" dirty="0" err="1">
                <a:latin typeface="Georgia" panose="02040502050405020303" pitchFamily="18" charset="0"/>
              </a:rPr>
              <a:t>Botleyem</a:t>
            </a:r>
            <a:r>
              <a:rPr lang="pl-PL" sz="1800" dirty="0"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2. Naciśnij WYCZYŚĆ w celu usunięcia wprowadzonego wcześniej programu. </a:t>
            </a:r>
          </a:p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3. Wprowadź następującą sekwencję: NAPRZÓD, NAPRZÓD, NAPRZÓD. </a:t>
            </a:r>
          </a:p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4. Naciśnij przycisk WYKRYWANIE OBIEKTÓW. Usłyszysz dźwięk, a czerwone światło na pilocie będzie wciąż się świecić, wskazując, że czujnik wykrywający obiekty jest włączony. </a:t>
            </a:r>
          </a:p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5. Następnie wpisz, co chcesz zrobić, jeśli </a:t>
            </a:r>
            <a:r>
              <a:rPr lang="pl-PL" sz="1800" dirty="0" err="1">
                <a:latin typeface="Georgia" panose="02040502050405020303" pitchFamily="18" charset="0"/>
              </a:rPr>
              <a:t>Botley</a:t>
            </a:r>
            <a:r>
              <a:rPr lang="pl-PL" sz="1800" dirty="0">
                <a:latin typeface="Georgia" panose="02040502050405020303" pitchFamily="18" charset="0"/>
              </a:rPr>
              <a:t> „zobaczy” obiekt na swojej ścieżce – spróbuj W PRAWO, NAPRZÓD, W LEWO. </a:t>
            </a:r>
          </a:p>
          <a:p>
            <a:pPr marL="0" indent="0">
              <a:buNone/>
            </a:pPr>
            <a:r>
              <a:rPr lang="pl-PL" sz="1800" dirty="0">
                <a:latin typeface="Georgia" panose="02040502050405020303" pitchFamily="18" charset="0"/>
              </a:rPr>
              <a:t>6. Naciśnij PRZEKAŹNIK. </a:t>
            </a:r>
          </a:p>
          <a:p>
            <a:pPr marL="0" indent="0">
              <a:buNone/>
            </a:pPr>
            <a:r>
              <a:rPr lang="pl-PL" sz="1800" dirty="0" err="1">
                <a:latin typeface="Georgia" panose="02040502050405020303" pitchFamily="18" charset="0"/>
              </a:rPr>
              <a:t>Botley</a:t>
            </a:r>
            <a:r>
              <a:rPr lang="pl-PL" sz="1800" dirty="0">
                <a:latin typeface="Georgia" panose="02040502050405020303" pitchFamily="18" charset="0"/>
              </a:rPr>
              <a:t> wykona wprowadzoną sekwencję. Jeśli „zobaczy” obiekt na swojej ścieżce, to wykona sekwencję alternatywną. Następnie zakończy program oryginalną sekwencją. </a:t>
            </a:r>
          </a:p>
        </p:txBody>
      </p:sp>
    </p:spTree>
    <p:extLst>
      <p:ext uri="{BB962C8B-B14F-4D97-AF65-F5344CB8AC3E}">
        <p14:creationId xmlns:p14="http://schemas.microsoft.com/office/powerpoint/2010/main" xmlns="" val="1593858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21EA706-1718-28AB-D5CD-E460EE060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632" y="-150921"/>
            <a:ext cx="2530137" cy="25301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E11ADF-4E66-C789-FADC-61BCDA63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Georgia" panose="02040502050405020303" pitchFamily="18" charset="0"/>
              </a:rPr>
              <a:t>Doczepianie ramion robota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5D83E3B-798B-6366-DB40-BCC5789EA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283"/>
            <a:ext cx="10515600" cy="42519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err="1">
                <a:latin typeface="Georgia" panose="02040502050405020303" pitchFamily="18" charset="0"/>
              </a:rPr>
              <a:t>Botley</a:t>
            </a:r>
            <a:r>
              <a:rPr lang="pl-PL" dirty="0">
                <a:latin typeface="Georgia" panose="02040502050405020303" pitchFamily="18" charset="0"/>
              </a:rPr>
              <a:t> jest wyposażony w doczepiane ramiona robota, zaprojektowane w celu ułatwienia mu wykonywania zadań. Nałóż zielony otwór na twarzy </a:t>
            </a:r>
            <a:r>
              <a:rPr lang="pl-PL" dirty="0" err="1">
                <a:latin typeface="Georgia" panose="02040502050405020303" pitchFamily="18" charset="0"/>
              </a:rPr>
              <a:t>Botleya</a:t>
            </a:r>
            <a:r>
              <a:rPr lang="pl-PL" dirty="0">
                <a:latin typeface="Georgia" panose="02040502050405020303" pitchFamily="18" charset="0"/>
              </a:rPr>
              <a:t> i włóż do niego dwa ramiona robota. </a:t>
            </a:r>
            <a:r>
              <a:rPr lang="pl-PL" dirty="0" err="1">
                <a:latin typeface="Georgia" panose="02040502050405020303" pitchFamily="18" charset="0"/>
              </a:rPr>
              <a:t>Botley</a:t>
            </a:r>
            <a:r>
              <a:rPr lang="pl-PL" dirty="0">
                <a:latin typeface="Georgia" panose="02040502050405020303" pitchFamily="18" charset="0"/>
              </a:rPr>
              <a:t> może teraz przenosić obiekty. Zamocuj ramiona i spróbuj stworzyć program kierujący </a:t>
            </a:r>
            <a:r>
              <a:rPr lang="pl-PL" dirty="0" err="1">
                <a:latin typeface="Georgia" panose="02040502050405020303" pitchFamily="18" charset="0"/>
              </a:rPr>
              <a:t>Botleyem</a:t>
            </a:r>
            <a:r>
              <a:rPr lang="pl-PL" dirty="0">
                <a:latin typeface="Georgia" panose="02040502050405020303" pitchFamily="18" charset="0"/>
              </a:rPr>
              <a:t> tak, aby przeniósł obiekt z jednego miejsca do drugiego. </a:t>
            </a:r>
          </a:p>
          <a:p>
            <a:pPr marL="0" indent="0">
              <a:buNone/>
            </a:pPr>
            <a:r>
              <a:rPr lang="pl-PL" b="1" dirty="0">
                <a:latin typeface="Georgia" panose="02040502050405020303" pitchFamily="18" charset="0"/>
              </a:rPr>
              <a:t>Uwaga: Funkcja wykrywania obiektów nie będzie działać poprawnie, gdy podłączone zostaną ramiona robota. Podczas korzystania z tej funkcji, zdejmij ramiona robota. </a:t>
            </a:r>
          </a:p>
        </p:txBody>
      </p:sp>
    </p:spTree>
    <p:extLst>
      <p:ext uri="{BB962C8B-B14F-4D97-AF65-F5344CB8AC3E}">
        <p14:creationId xmlns:p14="http://schemas.microsoft.com/office/powerpoint/2010/main" xmlns="" val="3560869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373670F-F82E-BA0D-75A3-5294B7AE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Georgia" panose="02040502050405020303" pitchFamily="18" charset="0"/>
              </a:rPr>
              <a:t>Projektowanie własnej trasy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886BDFF-1FBE-3481-B6A9-E5D42DC6A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latin typeface="Georgia" panose="02040502050405020303" pitchFamily="18" charset="0"/>
              </a:rPr>
              <a:t>Proszę stworzyć własną trasę i próbować </a:t>
            </a:r>
            <a:r>
              <a:rPr lang="pl-PL" dirty="0" err="1">
                <a:latin typeface="Georgia" panose="02040502050405020303" pitchFamily="18" charset="0"/>
              </a:rPr>
              <a:t>zaprojektowac</a:t>
            </a:r>
            <a:r>
              <a:rPr lang="pl-PL" dirty="0">
                <a:latin typeface="Georgia" panose="02040502050405020303" pitchFamily="18" charset="0"/>
              </a:rPr>
              <a:t> tak robota aby ją pokonał…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D38C486-0D13-8AA3-FA7A-48509ADC7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725" y="2397479"/>
            <a:ext cx="4958595" cy="43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4745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6EE6DB0-8E40-D2E9-8D78-8E5A23E2971F}"/>
              </a:ext>
            </a:extLst>
          </p:cNvPr>
          <p:cNvSpPr txBox="1"/>
          <p:nvPr/>
        </p:nvSpPr>
        <p:spPr>
          <a:xfrm>
            <a:off x="1233996" y="1736229"/>
            <a:ext cx="98897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latin typeface="Georgia" panose="02040502050405020303" pitchFamily="18" charset="0"/>
              </a:rPr>
              <a:t>Dziękuję za uwagę!</a:t>
            </a:r>
          </a:p>
          <a:p>
            <a:endParaRPr lang="pl-PL" sz="8000" dirty="0">
              <a:latin typeface="Georgia" panose="02040502050405020303" pitchFamily="18" charset="0"/>
            </a:endParaRPr>
          </a:p>
          <a:p>
            <a:pPr algn="r"/>
            <a:r>
              <a:rPr lang="pl-PL" sz="5400" dirty="0">
                <a:latin typeface="Georgia" panose="02040502050405020303" pitchFamily="18" charset="0"/>
              </a:rPr>
              <a:t>Angelika Nosek</a:t>
            </a:r>
          </a:p>
        </p:txBody>
      </p:sp>
    </p:spTree>
    <p:extLst>
      <p:ext uri="{BB962C8B-B14F-4D97-AF65-F5344CB8AC3E}">
        <p14:creationId xmlns:p14="http://schemas.microsoft.com/office/powerpoint/2010/main" xmlns="" val="22268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3FD5B91E-C800-7134-D69E-69F8BC70A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6354" y="0"/>
            <a:ext cx="4724942" cy="4724942"/>
          </a:xfrm>
          <a:prstGeom prst="rect">
            <a:avLst/>
          </a:prstGeom>
        </p:spPr>
      </p:pic>
      <p:pic>
        <p:nvPicPr>
          <p:cNvPr id="5" name="Symbol zastępczy zawartości 4" descr="Obraz zawierający niebo, plaża, zewnętrzne, woda&#10;&#10;Opis wygenerowany automatycznie">
            <a:extLst>
              <a:ext uri="{FF2B5EF4-FFF2-40B4-BE49-F238E27FC236}">
                <a16:creationId xmlns:a16="http://schemas.microsoft.com/office/drawing/2014/main" xmlns="" id="{23C08381-170F-21F0-C0CA-F9330EC5BE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2502" y="3169252"/>
            <a:ext cx="5023884" cy="3768261"/>
          </a:xfrm>
        </p:spPr>
      </p:pic>
      <p:pic>
        <p:nvPicPr>
          <p:cNvPr id="7" name="Obraz 6" descr="Obraz zawierający niebo, zewnętrzne, obiekt na zewnątrz, piaszczysty&#10;&#10;Opis wygenerowany automatycznie">
            <a:extLst>
              <a:ext uri="{FF2B5EF4-FFF2-40B4-BE49-F238E27FC236}">
                <a16:creationId xmlns:a16="http://schemas.microsoft.com/office/drawing/2014/main" xmlns="" id="{2EB7E61A-9F42-A21A-DCBF-BFF9B232B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573433" cy="568007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537619A-16FB-F47A-C13C-34544217F928}"/>
              </a:ext>
            </a:extLst>
          </p:cNvPr>
          <p:cNvSpPr txBox="1"/>
          <p:nvPr/>
        </p:nvSpPr>
        <p:spPr>
          <a:xfrm>
            <a:off x="271232" y="5803097"/>
            <a:ext cx="6212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latin typeface="Georgia" panose="02040502050405020303" pitchFamily="18" charset="0"/>
              </a:rPr>
              <a:t>Plaża </a:t>
            </a:r>
            <a:r>
              <a:rPr lang="pl-PL" sz="4400" dirty="0" err="1">
                <a:latin typeface="Georgia" panose="02040502050405020303" pitchFamily="18" charset="0"/>
              </a:rPr>
              <a:t>Malagueta</a:t>
            </a:r>
            <a:endParaRPr lang="pl-PL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31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żywność, naczynie, posiłek, piece de resistance&#10;&#10;Opis wygenerowany automatycznie">
            <a:extLst>
              <a:ext uri="{FF2B5EF4-FFF2-40B4-BE49-F238E27FC236}">
                <a16:creationId xmlns:a16="http://schemas.microsoft.com/office/drawing/2014/main" xmlns="" id="{64B5746D-DBE1-777E-A533-CD95DBF6E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01417" y="0"/>
            <a:ext cx="9144000" cy="6927574"/>
          </a:xfrm>
          <a:prstGeom prst="rect">
            <a:avLst/>
          </a:prstGeom>
        </p:spPr>
      </p:pic>
      <p:pic>
        <p:nvPicPr>
          <p:cNvPr id="3" name="Obraz 2" descr="Obraz zawierający budynek, zewnętrzne, wysoki, miejsce kultu&#10;&#10;Opis wygenerowany automatycznie">
            <a:extLst>
              <a:ext uri="{FF2B5EF4-FFF2-40B4-BE49-F238E27FC236}">
                <a16:creationId xmlns:a16="http://schemas.microsoft.com/office/drawing/2014/main" xmlns="" id="{AEDC6559-8E46-F692-0BE9-3E4ECBB7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-99391"/>
            <a:ext cx="5655291" cy="754038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06F9B4D6-1335-3947-1754-A0631A2F7627}"/>
              </a:ext>
            </a:extLst>
          </p:cNvPr>
          <p:cNvSpPr txBox="1"/>
          <p:nvPr/>
        </p:nvSpPr>
        <p:spPr>
          <a:xfrm>
            <a:off x="663662" y="1986019"/>
            <a:ext cx="4770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Tradycyjne danie: </a:t>
            </a:r>
            <a:r>
              <a:rPr lang="pl-PL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Paella</a:t>
            </a:r>
            <a:endParaRPr lang="pl-PL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843A4A9-D282-277E-6699-1CAD0B5A902A}"/>
              </a:ext>
            </a:extLst>
          </p:cNvPr>
          <p:cNvSpPr txBox="1"/>
          <p:nvPr/>
        </p:nvSpPr>
        <p:spPr>
          <a:xfrm>
            <a:off x="6909955" y="5268191"/>
            <a:ext cx="3958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Wieża „La </a:t>
            </a:r>
            <a:r>
              <a:rPr lang="pl-PL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Manquita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” co oznacza „jednoręka kobieta”</a:t>
            </a:r>
            <a:endParaRPr lang="pl-P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243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osoba, scena, osoby&#10;&#10;Opis wygenerowany automatycznie">
            <a:extLst>
              <a:ext uri="{FF2B5EF4-FFF2-40B4-BE49-F238E27FC236}">
                <a16:creationId xmlns:a16="http://schemas.microsoft.com/office/drawing/2014/main" xmlns="" id="{601FB0F5-49EF-BB96-A374-1EB3173C4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3134" y="0"/>
            <a:ext cx="9144000" cy="6858000"/>
          </a:xfrm>
          <a:prstGeom prst="rect">
            <a:avLst/>
          </a:prstGeom>
        </p:spPr>
      </p:pic>
      <p:pic>
        <p:nvPicPr>
          <p:cNvPr id="3" name="Obraz 2" descr="Obraz zawierający tekst, niebo, zewnętrzne, budynek&#10;&#10;Opis wygenerowany automatycznie">
            <a:extLst>
              <a:ext uri="{FF2B5EF4-FFF2-40B4-BE49-F238E27FC236}">
                <a16:creationId xmlns:a16="http://schemas.microsoft.com/office/drawing/2014/main" xmlns="" id="{9D5C8675-6040-663A-9A6D-62397E9EA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" y="0"/>
            <a:ext cx="51435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9C25866-DBB5-FF50-30CC-8F3F768D35D2}"/>
              </a:ext>
            </a:extLst>
          </p:cNvPr>
          <p:cNvSpPr txBox="1"/>
          <p:nvPr/>
        </p:nvSpPr>
        <p:spPr>
          <a:xfrm>
            <a:off x="650485" y="5981097"/>
            <a:ext cx="385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Restauracja „El </a:t>
            </a:r>
            <a:r>
              <a:rPr lang="pl-PL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Pimpi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F67C416-44D2-5024-FF78-3692CB593B49}"/>
              </a:ext>
            </a:extLst>
          </p:cNvPr>
          <p:cNvSpPr txBox="1"/>
          <p:nvPr/>
        </p:nvSpPr>
        <p:spPr>
          <a:xfrm>
            <a:off x="5793985" y="5919542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Pokaz Flamenco</a:t>
            </a:r>
          </a:p>
        </p:txBody>
      </p:sp>
    </p:spTree>
    <p:extLst>
      <p:ext uri="{BB962C8B-B14F-4D97-AF65-F5344CB8AC3E}">
        <p14:creationId xmlns:p14="http://schemas.microsoft.com/office/powerpoint/2010/main" xmlns="" val="387109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wewnątrz, podłoże, stojące&#10;&#10;Opis wygenerowany automatycznie">
            <a:extLst>
              <a:ext uri="{FF2B5EF4-FFF2-40B4-BE49-F238E27FC236}">
                <a16:creationId xmlns:a16="http://schemas.microsoft.com/office/drawing/2014/main" xmlns="" id="{63B0DD2C-DF18-5F3F-04F4-4DF14E436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9686" y="1714500"/>
            <a:ext cx="4572000" cy="5866827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xmlns="" id="{53434170-6F9B-8FD9-DD6C-FBAC07707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12573"/>
            <a:ext cx="3581389" cy="8371571"/>
          </a:xfrm>
          <a:prstGeom prst="rect">
            <a:avLst/>
          </a:prstGeom>
        </p:spPr>
      </p:pic>
      <p:pic>
        <p:nvPicPr>
          <p:cNvPr id="9" name="Obraz 8" descr="Obraz zawierający tekst, wewnątrz, sufit, stół&#10;&#10;Opis wygenerowany automatycznie">
            <a:extLst>
              <a:ext uri="{FF2B5EF4-FFF2-40B4-BE49-F238E27FC236}">
                <a16:creationId xmlns:a16="http://schemas.microsoft.com/office/drawing/2014/main" xmlns="" id="{AD870F6E-7284-3FD1-DAA4-2E0BC81EE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7929" y="0"/>
            <a:ext cx="5742609" cy="2584174"/>
          </a:xfrm>
          <a:prstGeom prst="rect">
            <a:avLst/>
          </a:prstGeom>
        </p:spPr>
      </p:pic>
      <p:pic>
        <p:nvPicPr>
          <p:cNvPr id="3" name="Obraz 2" descr="Obraz zawierający tekst, osoba, stojące, osoby&#10;&#10;Opis wygenerowany automatycznie">
            <a:extLst>
              <a:ext uri="{FF2B5EF4-FFF2-40B4-BE49-F238E27FC236}">
                <a16:creationId xmlns:a16="http://schemas.microsoft.com/office/drawing/2014/main" xmlns="" id="{2DD519FA-D93E-B945-E387-7AE51C98F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8357" y="0"/>
            <a:ext cx="4572000" cy="3429000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xmlns="" id="{B673E9C6-0EFF-80DB-1E25-582720586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389" y="-181422"/>
            <a:ext cx="4084984" cy="907774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C9568F3-800A-F072-4031-52B8C08653B7}"/>
              </a:ext>
            </a:extLst>
          </p:cNvPr>
          <p:cNvSpPr txBox="1"/>
          <p:nvPr/>
        </p:nvSpPr>
        <p:spPr>
          <a:xfrm>
            <a:off x="3918051" y="763312"/>
            <a:ext cx="341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W trakcie kursu…</a:t>
            </a:r>
          </a:p>
        </p:txBody>
      </p:sp>
    </p:spTree>
    <p:extLst>
      <p:ext uri="{BB962C8B-B14F-4D97-AF65-F5344CB8AC3E}">
        <p14:creationId xmlns:p14="http://schemas.microsoft.com/office/powerpoint/2010/main" xmlns="" val="56688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027EB3A-DF05-4A1A-99F5-BE83E76546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podłoże, wewnątrz, ściana&#10;&#10;Opis wygenerowany automatycznie">
            <a:extLst>
              <a:ext uri="{FF2B5EF4-FFF2-40B4-BE49-F238E27FC236}">
                <a16:creationId xmlns:a16="http://schemas.microsoft.com/office/drawing/2014/main" xmlns="" id="{BE1205FD-B53F-015A-B58B-A5F1A8B63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" b="16429"/>
          <a:stretch/>
        </p:blipFill>
        <p:spPr>
          <a:xfrm>
            <a:off x="2096231" y="248488"/>
            <a:ext cx="10941520" cy="6857990"/>
          </a:xfrm>
          <a:custGeom>
            <a:avLst/>
            <a:gdLst/>
            <a:ahLst/>
            <a:cxnLst/>
            <a:rect l="l" t="t" r="r" b="b"/>
            <a:pathLst>
              <a:path w="10941520" h="6858000">
                <a:moveTo>
                  <a:pt x="8510032" y="6464315"/>
                </a:moveTo>
                <a:lnTo>
                  <a:pt x="8508022" y="6467080"/>
                </a:lnTo>
                <a:lnTo>
                  <a:pt x="8511541" y="6467080"/>
                </a:lnTo>
                <a:close/>
                <a:moveTo>
                  <a:pt x="1598122" y="0"/>
                </a:moveTo>
                <a:lnTo>
                  <a:pt x="1763667" y="0"/>
                </a:lnTo>
                <a:lnTo>
                  <a:pt x="1587780" y="143783"/>
                </a:lnTo>
                <a:cubicBezTo>
                  <a:pt x="1205033" y="482859"/>
                  <a:pt x="877118" y="882898"/>
                  <a:pt x="610636" y="1350720"/>
                </a:cubicBezTo>
                <a:cubicBezTo>
                  <a:pt x="356503" y="1792611"/>
                  <a:pt x="193167" y="2280779"/>
                  <a:pt x="130237" y="2786631"/>
                </a:cubicBezTo>
                <a:cubicBezTo>
                  <a:pt x="142310" y="2759217"/>
                  <a:pt x="152875" y="2731298"/>
                  <a:pt x="162431" y="2703128"/>
                </a:cubicBezTo>
                <a:cubicBezTo>
                  <a:pt x="336482" y="2191794"/>
                  <a:pt x="553037" y="1700077"/>
                  <a:pt x="837253" y="1239549"/>
                </a:cubicBezTo>
                <a:cubicBezTo>
                  <a:pt x="1093799" y="823288"/>
                  <a:pt x="1394461" y="450355"/>
                  <a:pt x="1746359" y="127320"/>
                </a:cubicBezTo>
                <a:lnTo>
                  <a:pt x="1893724" y="0"/>
                </a:lnTo>
                <a:lnTo>
                  <a:pt x="8848350" y="0"/>
                </a:lnTo>
                <a:lnTo>
                  <a:pt x="9056324" y="144876"/>
                </a:lnTo>
                <a:cubicBezTo>
                  <a:pt x="9483294" y="455963"/>
                  <a:pt x="9863824" y="818761"/>
                  <a:pt x="10176586" y="1256400"/>
                </a:cubicBezTo>
                <a:cubicBezTo>
                  <a:pt x="10512361" y="1725731"/>
                  <a:pt x="10733697" y="2243102"/>
                  <a:pt x="10817449" y="2834418"/>
                </a:cubicBezTo>
                <a:cubicBezTo>
                  <a:pt x="10838678" y="2662129"/>
                  <a:pt x="10840364" y="2487979"/>
                  <a:pt x="10822480" y="2315287"/>
                </a:cubicBezTo>
                <a:cubicBezTo>
                  <a:pt x="10791218" y="1992617"/>
                  <a:pt x="10694231" y="1679754"/>
                  <a:pt x="10537512" y="1395993"/>
                </a:cubicBezTo>
                <a:cubicBezTo>
                  <a:pt x="10298320" y="958605"/>
                  <a:pt x="9956508" y="613523"/>
                  <a:pt x="9560871" y="318241"/>
                </a:cubicBezTo>
                <a:cubicBezTo>
                  <a:pt x="9444104" y="231090"/>
                  <a:pt x="9324272" y="149552"/>
                  <a:pt x="9201772" y="72906"/>
                </a:cubicBezTo>
                <a:lnTo>
                  <a:pt x="9075150" y="0"/>
                </a:lnTo>
                <a:lnTo>
                  <a:pt x="9285407" y="0"/>
                </a:lnTo>
                <a:lnTo>
                  <a:pt x="9397484" y="71361"/>
                </a:lnTo>
                <a:cubicBezTo>
                  <a:pt x="9466827" y="117668"/>
                  <a:pt x="9535310" y="165633"/>
                  <a:pt x="9602874" y="215370"/>
                </a:cubicBezTo>
                <a:cubicBezTo>
                  <a:pt x="10023914" y="525240"/>
                  <a:pt x="10385847" y="889941"/>
                  <a:pt x="10637867" y="1353234"/>
                </a:cubicBezTo>
                <a:cubicBezTo>
                  <a:pt x="10800070" y="1650452"/>
                  <a:pt x="10899948" y="1977650"/>
                  <a:pt x="10931388" y="2314785"/>
                </a:cubicBezTo>
                <a:cubicBezTo>
                  <a:pt x="10955282" y="2563032"/>
                  <a:pt x="10933651" y="2807506"/>
                  <a:pt x="10900451" y="3053742"/>
                </a:cubicBezTo>
                <a:cubicBezTo>
                  <a:pt x="10885435" y="3187448"/>
                  <a:pt x="10884932" y="3322363"/>
                  <a:pt x="10898943" y="3456170"/>
                </a:cubicBezTo>
                <a:cubicBezTo>
                  <a:pt x="10947233" y="3973163"/>
                  <a:pt x="10817200" y="4491137"/>
                  <a:pt x="10530470" y="4924023"/>
                </a:cubicBezTo>
                <a:cubicBezTo>
                  <a:pt x="10288786" y="5294609"/>
                  <a:pt x="9971700" y="5610087"/>
                  <a:pt x="9599856" y="5849858"/>
                </a:cubicBezTo>
                <a:cubicBezTo>
                  <a:pt x="9239936" y="6085530"/>
                  <a:pt x="8898626" y="6347611"/>
                  <a:pt x="8538202" y="6581772"/>
                </a:cubicBezTo>
                <a:cubicBezTo>
                  <a:pt x="8391505" y="6677034"/>
                  <a:pt x="8242088" y="6766009"/>
                  <a:pt x="8089708" y="6848031"/>
                </a:cubicBezTo>
                <a:lnTo>
                  <a:pt x="8070163" y="6858000"/>
                </a:lnTo>
                <a:lnTo>
                  <a:pt x="7820508" y="6858000"/>
                </a:lnTo>
                <a:lnTo>
                  <a:pt x="7828138" y="6854555"/>
                </a:lnTo>
                <a:cubicBezTo>
                  <a:pt x="8053199" y="6743844"/>
                  <a:pt x="8273670" y="6617740"/>
                  <a:pt x="8490666" y="6479908"/>
                </a:cubicBezTo>
                <a:cubicBezTo>
                  <a:pt x="8262100" y="6578755"/>
                  <a:pt x="8030908" y="6668688"/>
                  <a:pt x="7797512" y="6751240"/>
                </a:cubicBezTo>
                <a:lnTo>
                  <a:pt x="7480620" y="6858000"/>
                </a:lnTo>
                <a:lnTo>
                  <a:pt x="3015004" y="6858000"/>
                </a:lnTo>
                <a:lnTo>
                  <a:pt x="2781763" y="6750793"/>
                </a:lnTo>
                <a:cubicBezTo>
                  <a:pt x="2466140" y="6597870"/>
                  <a:pt x="2163376" y="6418916"/>
                  <a:pt x="1876018" y="6208522"/>
                </a:cubicBezTo>
                <a:cubicBezTo>
                  <a:pt x="1280928" y="5772643"/>
                  <a:pt x="784936" y="5247977"/>
                  <a:pt x="442370" y="4589004"/>
                </a:cubicBezTo>
                <a:cubicBezTo>
                  <a:pt x="256073" y="4234615"/>
                  <a:pt x="132829" y="3850522"/>
                  <a:pt x="78174" y="3453907"/>
                </a:cubicBezTo>
                <a:cubicBezTo>
                  <a:pt x="68264" y="3386374"/>
                  <a:pt x="52872" y="3319746"/>
                  <a:pt x="32147" y="3254704"/>
                </a:cubicBezTo>
                <a:cubicBezTo>
                  <a:pt x="-18158" y="3091722"/>
                  <a:pt x="-48" y="2927731"/>
                  <a:pt x="23343" y="2765252"/>
                </a:cubicBezTo>
                <a:cubicBezTo>
                  <a:pt x="165073" y="1773582"/>
                  <a:pt x="613178" y="955032"/>
                  <a:pt x="1299417" y="274384"/>
                </a:cubicBez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69F63A0-A437-F1BE-30B0-2BCA338180A0}"/>
              </a:ext>
            </a:extLst>
          </p:cNvPr>
          <p:cNvSpPr txBox="1"/>
          <p:nvPr/>
        </p:nvSpPr>
        <p:spPr>
          <a:xfrm>
            <a:off x="0" y="932925"/>
            <a:ext cx="3995530" cy="459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000" dirty="0">
                <a:latin typeface="Georgia" panose="02040502050405020303" pitchFamily="18" charset="0"/>
              </a:rPr>
              <a:t>Na zakończenie kursu otrzymałyśmy certyfikat z Erasmus+</a:t>
            </a:r>
          </a:p>
        </p:txBody>
      </p:sp>
    </p:spTree>
    <p:extLst>
      <p:ext uri="{BB962C8B-B14F-4D97-AF65-F5344CB8AC3E}">
        <p14:creationId xmlns:p14="http://schemas.microsoft.com/office/powerpoint/2010/main" xmlns="" val="5208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C17DE74-01C9-4859-B65A-85CF999E85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68C0432-0E90-4CC1-8CD3-D44A90DF0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AAA180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E36182-BDDF-EFCF-E896-B8E1285D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9490" y="338876"/>
            <a:ext cx="10515600" cy="1348065"/>
          </a:xfrm>
        </p:spPr>
        <p:txBody>
          <a:bodyPr>
            <a:normAutofit/>
          </a:bodyPr>
          <a:lstStyle/>
          <a:p>
            <a:pPr algn="ctr"/>
            <a:r>
              <a:rPr lang="pl-PL" sz="6800">
                <a:solidFill>
                  <a:schemeClr val="bg1"/>
                </a:solidFill>
              </a:rPr>
              <a:t>Turcja (Stambul)</a:t>
            </a:r>
            <a:endParaRPr lang="pl-PL" sz="68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1ECFD4-9B4B-0FB1-D4E4-36EFA99A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Georgia" panose="02040502050405020303" pitchFamily="18" charset="0"/>
              </a:rPr>
              <a:t>Czas trwania: 17.10.2022 do 18.10.2022</a:t>
            </a:r>
          </a:p>
          <a:p>
            <a:pPr marL="0" indent="0">
              <a:buNone/>
            </a:pPr>
            <a:r>
              <a:rPr lang="pl-PL" sz="2400" dirty="0">
                <a:latin typeface="Georgia" panose="02040502050405020303" pitchFamily="18" charset="0"/>
              </a:rPr>
              <a:t>Temat: „Nasze skuteczne metody w wychowaniu przedszkolnym” („</a:t>
            </a:r>
            <a:r>
              <a:rPr lang="pl-PL" sz="2400" dirty="0" err="1">
                <a:latin typeface="Georgia" panose="02040502050405020303" pitchFamily="18" charset="0"/>
              </a:rPr>
              <a:t>Our</a:t>
            </a:r>
            <a:r>
              <a:rPr lang="pl-PL" sz="2400" dirty="0">
                <a:latin typeface="Georgia" panose="02040502050405020303" pitchFamily="18" charset="0"/>
              </a:rPr>
              <a:t> </a:t>
            </a:r>
            <a:r>
              <a:rPr lang="pl-PL" sz="2400" dirty="0" err="1">
                <a:latin typeface="Georgia" panose="02040502050405020303" pitchFamily="18" charset="0"/>
              </a:rPr>
              <a:t>Effective</a:t>
            </a:r>
            <a:r>
              <a:rPr lang="pl-PL" sz="2400" dirty="0">
                <a:latin typeface="Georgia" panose="02040502050405020303" pitchFamily="18" charset="0"/>
              </a:rPr>
              <a:t> </a:t>
            </a:r>
            <a:r>
              <a:rPr lang="pl-PL" sz="2400" dirty="0" err="1">
                <a:latin typeface="Georgia" panose="02040502050405020303" pitchFamily="18" charset="0"/>
              </a:rPr>
              <a:t>Methods</a:t>
            </a:r>
            <a:r>
              <a:rPr lang="pl-PL" sz="2400" dirty="0">
                <a:latin typeface="Georgia" panose="02040502050405020303" pitchFamily="18" charset="0"/>
              </a:rPr>
              <a:t> in Preschool </a:t>
            </a:r>
            <a:r>
              <a:rPr lang="pl-PL" sz="2400" dirty="0" err="1">
                <a:latin typeface="Georgia" panose="02040502050405020303" pitchFamily="18" charset="0"/>
              </a:rPr>
              <a:t>Education</a:t>
            </a:r>
            <a:r>
              <a:rPr lang="pl-PL" sz="2400" dirty="0">
                <a:latin typeface="Georgia" panose="02040502050405020303" pitchFamily="18" charset="0"/>
              </a:rPr>
              <a:t>”)</a:t>
            </a:r>
          </a:p>
          <a:p>
            <a:pPr marL="0" indent="0">
              <a:buNone/>
            </a:pPr>
            <a:r>
              <a:rPr lang="pl-PL" sz="2400" dirty="0">
                <a:latin typeface="Georgia" panose="02040502050405020303" pitchFamily="18" charset="0"/>
              </a:rPr>
              <a:t>Pobyt w Turcji miał na celu pokazania metod i form pracy z dziećmi jakie prowadzimy w Polsce. Zajęcia prowadziłyśmy w szkole Oran </a:t>
            </a:r>
            <a:r>
              <a:rPr lang="pl-PL" sz="2400" dirty="0" err="1">
                <a:latin typeface="Georgia" panose="02040502050405020303" pitchFamily="18" charset="0"/>
              </a:rPr>
              <a:t>Okullari</a:t>
            </a:r>
            <a:r>
              <a:rPr lang="pl-PL" sz="2400" dirty="0">
                <a:latin typeface="Georgia" panose="02040502050405020303" pitchFamily="18" charset="0"/>
              </a:rPr>
              <a:t> z dziećmi przedszkolnymi z zakresu dziecięcej matematyki oraz kodowania z użyciem </a:t>
            </a:r>
            <a:r>
              <a:rPr lang="pl-PL" sz="2400" dirty="0" err="1">
                <a:latin typeface="Georgia" panose="02040502050405020303" pitchFamily="18" charset="0"/>
              </a:rPr>
              <a:t>Ozobotów</a:t>
            </a:r>
            <a:r>
              <a:rPr lang="pl-PL" sz="2400" dirty="0">
                <a:latin typeface="Georgia" panose="02040502050405020303" pitchFamily="18" charset="0"/>
              </a:rPr>
              <a:t>. Podczas pobytu miałyśmy również okazję obserwowania zajęć prowadzonych przez tureckie nauczycielki.</a:t>
            </a:r>
          </a:p>
        </p:txBody>
      </p:sp>
      <p:pic>
        <p:nvPicPr>
          <p:cNvPr id="5" name="Obraz 4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xmlns="" id="{8764ABDC-779D-8551-5A83-D9BC61C3F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4365" y="83599"/>
            <a:ext cx="2405014" cy="16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04899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1354</Words>
  <Application>Microsoft Office PowerPoint</Application>
  <PresentationFormat>Niestandardowy</PresentationFormat>
  <Paragraphs>88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SketchyVTI</vt:lpstr>
      <vt:lpstr>Nasza przygoda z POWER-EM cz. 3</vt:lpstr>
      <vt:lpstr>Hiszpania (Malaga)</vt:lpstr>
      <vt:lpstr>Malaga</vt:lpstr>
      <vt:lpstr>Slajd 4</vt:lpstr>
      <vt:lpstr>Slajd 5</vt:lpstr>
      <vt:lpstr>Slajd 6</vt:lpstr>
      <vt:lpstr>Slajd 7</vt:lpstr>
      <vt:lpstr>Slajd 8</vt:lpstr>
      <vt:lpstr>Turcja (Stambul)</vt:lpstr>
      <vt:lpstr>Slajd 10</vt:lpstr>
      <vt:lpstr>Slajd 11</vt:lpstr>
      <vt:lpstr>Slajd 12</vt:lpstr>
      <vt:lpstr>Slajd 13</vt:lpstr>
      <vt:lpstr>Slajd 14</vt:lpstr>
      <vt:lpstr>Slajd 15</vt:lpstr>
      <vt:lpstr>A teraz praktyka….</vt:lpstr>
      <vt:lpstr>Scratch junior</vt:lpstr>
      <vt:lpstr>Ebotics- Croc &amp; Play</vt:lpstr>
      <vt:lpstr>Artie</vt:lpstr>
      <vt:lpstr>Coldby</vt:lpstr>
      <vt:lpstr>Osmo Coding</vt:lpstr>
      <vt:lpstr>Ozobot</vt:lpstr>
      <vt:lpstr>Robobloq Qobo</vt:lpstr>
      <vt:lpstr>Botley</vt:lpstr>
      <vt:lpstr>Slajd 25</vt:lpstr>
      <vt:lpstr>Podążanie po czarnej linii</vt:lpstr>
      <vt:lpstr>Rozpoczęcie kodowania…</vt:lpstr>
      <vt:lpstr>Pętle</vt:lpstr>
      <vt:lpstr>Wyzwanie kodowania</vt:lpstr>
      <vt:lpstr>Wykrywanie obiektów i programowanie Jeśli/To</vt:lpstr>
      <vt:lpstr>Doczepianie ramion robota</vt:lpstr>
      <vt:lpstr>Projektowanie własnej trasy</vt:lpstr>
      <vt:lpstr>Slajd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Nasza przygoda z POWER-EM cz. 3</dc:title>
  <dc:creator>Angelika Nosek</dc:creator>
  <cp:lastModifiedBy>kate</cp:lastModifiedBy>
  <cp:revision>3</cp:revision>
  <dcterms:created xsi:type="dcterms:W3CDTF">2022-10-24T15:25:49Z</dcterms:created>
  <dcterms:modified xsi:type="dcterms:W3CDTF">2022-11-12T13:43:50Z</dcterms:modified>
</cp:coreProperties>
</file>